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25"/>
  </p:notesMasterIdLst>
  <p:handoutMasterIdLst>
    <p:handoutMasterId r:id="rId26"/>
  </p:handoutMasterIdLst>
  <p:sldIdLst>
    <p:sldId id="257" r:id="rId3"/>
    <p:sldId id="270" r:id="rId4"/>
    <p:sldId id="291" r:id="rId5"/>
    <p:sldId id="292" r:id="rId6"/>
    <p:sldId id="258" r:id="rId7"/>
    <p:sldId id="286" r:id="rId8"/>
    <p:sldId id="271" r:id="rId9"/>
    <p:sldId id="289" r:id="rId10"/>
    <p:sldId id="273" r:id="rId11"/>
    <p:sldId id="283" r:id="rId12"/>
    <p:sldId id="274" r:id="rId13"/>
    <p:sldId id="275" r:id="rId14"/>
    <p:sldId id="276" r:id="rId15"/>
    <p:sldId id="277" r:id="rId16"/>
    <p:sldId id="278" r:id="rId17"/>
    <p:sldId id="279" r:id="rId18"/>
    <p:sldId id="280" r:id="rId19"/>
    <p:sldId id="281" r:id="rId20"/>
    <p:sldId id="282" r:id="rId21"/>
    <p:sldId id="287" r:id="rId22"/>
    <p:sldId id="288" r:id="rId23"/>
    <p:sldId id="29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0512" autoAdjust="0"/>
  </p:normalViewPr>
  <p:slideViewPr>
    <p:cSldViewPr snapToGrid="0">
      <p:cViewPr varScale="1">
        <p:scale>
          <a:sx n="71" d="100"/>
          <a:sy n="71" d="100"/>
        </p:scale>
        <p:origin x="1138" y="58"/>
      </p:cViewPr>
      <p:guideLst/>
    </p:cSldViewPr>
  </p:slideViewPr>
  <p:notesTextViewPr>
    <p:cViewPr>
      <p:scale>
        <a:sx n="1" d="1"/>
        <a:sy n="1" d="1"/>
      </p:scale>
      <p:origin x="0" y="0"/>
    </p:cViewPr>
  </p:notesTextViewPr>
  <p:notesViewPr>
    <p:cSldViewPr snapToGrid="0" showGuides="1">
      <p:cViewPr varScale="1">
        <p:scale>
          <a:sx n="95" d="100"/>
          <a:sy n="95" d="100"/>
        </p:scale>
        <p:origin x="2724"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63D5444-F62C-42C3-A75A-D9DBA807730F}" type="datetimeFigureOut">
              <a:rPr lang="en-US" smtClean="0"/>
              <a:t>7/19/2016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A4F617-7A30-41D4-AB86-5D833C98E18B}" type="slidenum">
              <a:rPr lang="en-US" smtClean="0"/>
              <a:t>‹#›</a:t>
            </a:fld>
            <a:endParaRPr lang="en-US"/>
          </a:p>
        </p:txBody>
      </p:sp>
    </p:spTree>
    <p:extLst>
      <p:ext uri="{BB962C8B-B14F-4D97-AF65-F5344CB8AC3E}">
        <p14:creationId xmlns:p14="http://schemas.microsoft.com/office/powerpoint/2010/main" val="9946248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CAA1FA-7B6A-47D2-8D61-F225D71B51FF}" type="datetimeFigureOut">
              <a:rPr lang="en-US" smtClean="0"/>
              <a:t>7/19/2016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9A179D-2D27-49E2-B022-8EDDA2EFE682}" type="slidenum">
              <a:rPr lang="en-US" smtClean="0"/>
              <a:t>‹#›</a:t>
            </a:fld>
            <a:endParaRPr lang="en-US"/>
          </a:p>
        </p:txBody>
      </p:sp>
    </p:spTree>
    <p:extLst>
      <p:ext uri="{BB962C8B-B14F-4D97-AF65-F5344CB8AC3E}">
        <p14:creationId xmlns:p14="http://schemas.microsoft.com/office/powerpoint/2010/main" val="1174603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msdn.microsoft.com/library/default.asp?url=/library/en-us/gdi/devcons_66hv.asp"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9A179D-2D27-49E2-B022-8EDDA2EFE682}" type="slidenum">
              <a:rPr lang="en-US" smtClean="0"/>
              <a:t>2</a:t>
            </a:fld>
            <a:endParaRPr lang="en-US"/>
          </a:p>
        </p:txBody>
      </p:sp>
    </p:spTree>
    <p:extLst>
      <p:ext uri="{BB962C8B-B14F-4D97-AF65-F5344CB8AC3E}">
        <p14:creationId xmlns:p14="http://schemas.microsoft.com/office/powerpoint/2010/main" val="3938398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time I hit</a:t>
            </a:r>
            <a:r>
              <a:rPr lang="en-US" baseline="0" dirty="0"/>
              <a:t> the service with 40 simulated concurrent users and waited until it completed and took another snapshot. Now it’s becoming evident memory is not releasing and object reference count is only continuing to rise. Notice the memory in task manager as well.</a:t>
            </a:r>
            <a:endParaRPr lang="en-US" dirty="0"/>
          </a:p>
        </p:txBody>
      </p:sp>
      <p:sp>
        <p:nvSpPr>
          <p:cNvPr id="4" name="Slide Number Placeholder 3"/>
          <p:cNvSpPr>
            <a:spLocks noGrp="1"/>
          </p:cNvSpPr>
          <p:nvPr>
            <p:ph type="sldNum" sz="quarter" idx="10"/>
          </p:nvPr>
        </p:nvSpPr>
        <p:spPr/>
        <p:txBody>
          <a:bodyPr/>
          <a:lstStyle/>
          <a:p>
            <a:fld id="{1B9A179D-2D27-49E2-B022-8EDDA2EFE682}" type="slidenum">
              <a:rPr lang="en-US" smtClean="0"/>
              <a:t>13</a:t>
            </a:fld>
            <a:endParaRPr lang="en-US"/>
          </a:p>
        </p:txBody>
      </p:sp>
    </p:spTree>
    <p:extLst>
      <p:ext uri="{BB962C8B-B14F-4D97-AF65-F5344CB8AC3E}">
        <p14:creationId xmlns:p14="http://schemas.microsoft.com/office/powerpoint/2010/main" val="3578049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 decided to go for the gold, I hit the</a:t>
            </a:r>
            <a:r>
              <a:rPr lang="en-US" baseline="0" dirty="0"/>
              <a:t> service with 64 simulated concurrent users and this time the service stopped responding. Notice the memory has never released and our object count has continued to rise as well as memory in task manager.</a:t>
            </a:r>
            <a:endParaRPr lang="en-US" dirty="0"/>
          </a:p>
        </p:txBody>
      </p:sp>
      <p:sp>
        <p:nvSpPr>
          <p:cNvPr id="4" name="Slide Number Placeholder 3"/>
          <p:cNvSpPr>
            <a:spLocks noGrp="1"/>
          </p:cNvSpPr>
          <p:nvPr>
            <p:ph type="sldNum" sz="quarter" idx="10"/>
          </p:nvPr>
        </p:nvSpPr>
        <p:spPr/>
        <p:txBody>
          <a:bodyPr/>
          <a:lstStyle/>
          <a:p>
            <a:fld id="{1B9A179D-2D27-49E2-B022-8EDDA2EFE682}" type="slidenum">
              <a:rPr lang="en-US" smtClean="0"/>
              <a:t>14</a:t>
            </a:fld>
            <a:endParaRPr lang="en-US"/>
          </a:p>
        </p:txBody>
      </p:sp>
    </p:spTree>
    <p:extLst>
      <p:ext uri="{BB962C8B-B14F-4D97-AF65-F5344CB8AC3E}">
        <p14:creationId xmlns:p14="http://schemas.microsoft.com/office/powerpoint/2010/main" val="21725561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I am looking over the results and comparing</a:t>
            </a:r>
            <a:r>
              <a:rPr lang="en-US" baseline="0" dirty="0"/>
              <a:t> snapshots to one another to see what rises to the top as a possible issue. You will notice </a:t>
            </a:r>
            <a:r>
              <a:rPr lang="en-US" baseline="0" dirty="0" err="1"/>
              <a:t>ServiceChannel</a:t>
            </a:r>
            <a:r>
              <a:rPr lang="en-US" baseline="0" dirty="0"/>
              <a:t> and </a:t>
            </a:r>
            <a:r>
              <a:rPr lang="en-US" baseline="0" dirty="0" err="1"/>
              <a:t>ServiceChannelFactory</a:t>
            </a:r>
            <a:r>
              <a:rPr lang="en-US" baseline="0" dirty="0"/>
              <a:t> are top of the list, possible clue here.</a:t>
            </a:r>
            <a:endParaRPr lang="en-US" dirty="0"/>
          </a:p>
        </p:txBody>
      </p:sp>
      <p:sp>
        <p:nvSpPr>
          <p:cNvPr id="4" name="Slide Number Placeholder 3"/>
          <p:cNvSpPr>
            <a:spLocks noGrp="1"/>
          </p:cNvSpPr>
          <p:nvPr>
            <p:ph type="sldNum" sz="quarter" idx="10"/>
          </p:nvPr>
        </p:nvSpPr>
        <p:spPr/>
        <p:txBody>
          <a:bodyPr/>
          <a:lstStyle/>
          <a:p>
            <a:fld id="{1B9A179D-2D27-49E2-B022-8EDDA2EFE682}" type="slidenum">
              <a:rPr lang="en-US" smtClean="0"/>
              <a:t>15</a:t>
            </a:fld>
            <a:endParaRPr lang="en-US"/>
          </a:p>
        </p:txBody>
      </p:sp>
    </p:spTree>
    <p:extLst>
      <p:ext uri="{BB962C8B-B14F-4D97-AF65-F5344CB8AC3E}">
        <p14:creationId xmlns:p14="http://schemas.microsoft.com/office/powerpoint/2010/main" val="24913443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 get a view that shows me what</a:t>
            </a:r>
            <a:r>
              <a:rPr lang="en-US" baseline="0" dirty="0"/>
              <a:t> service clients are actually the culprits. I believe the evidence is in, let the fixes begin.</a:t>
            </a:r>
            <a:endParaRPr lang="en-US" dirty="0"/>
          </a:p>
        </p:txBody>
      </p:sp>
      <p:sp>
        <p:nvSpPr>
          <p:cNvPr id="4" name="Slide Number Placeholder 3"/>
          <p:cNvSpPr>
            <a:spLocks noGrp="1"/>
          </p:cNvSpPr>
          <p:nvPr>
            <p:ph type="sldNum" sz="quarter" idx="10"/>
          </p:nvPr>
        </p:nvSpPr>
        <p:spPr/>
        <p:txBody>
          <a:bodyPr/>
          <a:lstStyle/>
          <a:p>
            <a:fld id="{1B9A179D-2D27-49E2-B022-8EDDA2EFE682}" type="slidenum">
              <a:rPr lang="en-US" smtClean="0"/>
              <a:t>16</a:t>
            </a:fld>
            <a:endParaRPr lang="en-US"/>
          </a:p>
        </p:txBody>
      </p:sp>
    </p:spTree>
    <p:extLst>
      <p:ext uri="{BB962C8B-B14F-4D97-AF65-F5344CB8AC3E}">
        <p14:creationId xmlns:p14="http://schemas.microsoft.com/office/powerpoint/2010/main" val="29003738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identifying</a:t>
            </a:r>
            <a:r>
              <a:rPr lang="en-US" baseline="0" dirty="0"/>
              <a:t> the issues and applying a fix we can immediately see a big difference already after running a couple of 20+ concurrent users through the system. Notice the green arrow on the right in memory usage box indicating that we are finally releasing resources as we would expect between loads.</a:t>
            </a:r>
            <a:endParaRPr lang="en-US" dirty="0"/>
          </a:p>
        </p:txBody>
      </p:sp>
      <p:sp>
        <p:nvSpPr>
          <p:cNvPr id="4" name="Slide Number Placeholder 3"/>
          <p:cNvSpPr>
            <a:spLocks noGrp="1"/>
          </p:cNvSpPr>
          <p:nvPr>
            <p:ph type="sldNum" sz="quarter" idx="10"/>
          </p:nvPr>
        </p:nvSpPr>
        <p:spPr/>
        <p:txBody>
          <a:bodyPr/>
          <a:lstStyle/>
          <a:p>
            <a:fld id="{1B9A179D-2D27-49E2-B022-8EDDA2EFE682}" type="slidenum">
              <a:rPr lang="en-US" smtClean="0"/>
              <a:t>17</a:t>
            </a:fld>
            <a:endParaRPr lang="en-US"/>
          </a:p>
        </p:txBody>
      </p:sp>
    </p:spTree>
    <p:extLst>
      <p:ext uri="{BB962C8B-B14F-4D97-AF65-F5344CB8AC3E}">
        <p14:creationId xmlns:p14="http://schemas.microsoft.com/office/powerpoint/2010/main" val="3763212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again we are showing good releasing of memory and objects behind the scenes between load tests. Notice the memory usage in task manager staying low for both processes as well now.</a:t>
            </a:r>
            <a:endParaRPr lang="en-US" dirty="0"/>
          </a:p>
        </p:txBody>
      </p:sp>
      <p:sp>
        <p:nvSpPr>
          <p:cNvPr id="4" name="Slide Number Placeholder 3"/>
          <p:cNvSpPr>
            <a:spLocks noGrp="1"/>
          </p:cNvSpPr>
          <p:nvPr>
            <p:ph type="sldNum" sz="quarter" idx="10"/>
          </p:nvPr>
        </p:nvSpPr>
        <p:spPr/>
        <p:txBody>
          <a:bodyPr/>
          <a:lstStyle/>
          <a:p>
            <a:fld id="{1B9A179D-2D27-49E2-B022-8EDDA2EFE682}" type="slidenum">
              <a:rPr lang="en-US" smtClean="0"/>
              <a:t>18</a:t>
            </a:fld>
            <a:endParaRPr lang="en-US"/>
          </a:p>
        </p:txBody>
      </p:sp>
    </p:spTree>
    <p:extLst>
      <p:ext uri="{BB962C8B-B14F-4D97-AF65-F5344CB8AC3E}">
        <p14:creationId xmlns:p14="http://schemas.microsoft.com/office/powerpoint/2010/main" val="13339941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finally</a:t>
            </a:r>
            <a:r>
              <a:rPr lang="en-US" baseline="0" dirty="0"/>
              <a:t> begin pounding the service with 64 simulated concurrent users and notice the difference from previous screen shots. We are actually continuing to release memory every snapshot, and objects are properly freeing up behind the scenes. What you don’t see is I continue to hit the service for 30 minutes with 64 concurrent users, taking snapshots all along the way and it never once showed signs again of holding onto memory. It continued to release memory every snapshot, and memory usage for both processes in task manager stayed low and freed along the way.</a:t>
            </a:r>
            <a:endParaRPr lang="en-US" dirty="0"/>
          </a:p>
        </p:txBody>
      </p:sp>
      <p:sp>
        <p:nvSpPr>
          <p:cNvPr id="4" name="Slide Number Placeholder 3"/>
          <p:cNvSpPr>
            <a:spLocks noGrp="1"/>
          </p:cNvSpPr>
          <p:nvPr>
            <p:ph type="sldNum" sz="quarter" idx="10"/>
          </p:nvPr>
        </p:nvSpPr>
        <p:spPr/>
        <p:txBody>
          <a:bodyPr/>
          <a:lstStyle/>
          <a:p>
            <a:fld id="{1B9A179D-2D27-49E2-B022-8EDDA2EFE682}" type="slidenum">
              <a:rPr lang="en-US" smtClean="0"/>
              <a:t>19</a:t>
            </a:fld>
            <a:endParaRPr lang="en-US"/>
          </a:p>
        </p:txBody>
      </p:sp>
    </p:spTree>
    <p:extLst>
      <p:ext uri="{BB962C8B-B14F-4D97-AF65-F5344CB8AC3E}">
        <p14:creationId xmlns:p14="http://schemas.microsoft.com/office/powerpoint/2010/main" val="488670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Go over difference in how Debug memory footprints are larger due to the extra data and information they are carrying</a:t>
            </a:r>
            <a:r>
              <a:rPr lang="en-US" baseline="0" dirty="0"/>
              <a:t> around with them verses how Release mode is streamlined and performant. </a:t>
            </a:r>
          </a:p>
          <a:p>
            <a:r>
              <a:rPr lang="en-US" baseline="0" dirty="0"/>
              <a:t>2.) Describe how basic memory systems work in C\C++ real-time applications</a:t>
            </a:r>
          </a:p>
          <a:p>
            <a:r>
              <a:rPr lang="en-US" baseline="0" dirty="0"/>
              <a:t>3.) Describe how smart pointers work with reference counts such as Boost in C\C++</a:t>
            </a:r>
          </a:p>
          <a:p>
            <a:r>
              <a:rPr lang="en-US" baseline="0" dirty="0"/>
              <a:t>4.) Describe how general memory management systems work in real time applications and then tie it into the Garbage Collector from a general operation perspective.</a:t>
            </a:r>
          </a:p>
          <a:p>
            <a:endParaRPr lang="en-US" baseline="0" dirty="0"/>
          </a:p>
          <a:p>
            <a:r>
              <a:rPr lang="en-US" b="1" baseline="0" dirty="0"/>
              <a:t>Stack</a:t>
            </a:r>
            <a:r>
              <a:rPr lang="en-US" baseline="0" dirty="0"/>
              <a:t> = static memory or allocations inside the current method, its fast but is fixed in size so you can go over and get a Stack Overflow exception.</a:t>
            </a:r>
          </a:p>
          <a:p>
            <a:r>
              <a:rPr lang="en-US" b="1" baseline="0" dirty="0"/>
              <a:t>Heap</a:t>
            </a:r>
            <a:r>
              <a:rPr lang="en-US" baseline="0" dirty="0"/>
              <a:t> = dynamically allocated memory. Slower but exists after the method it was allocated in and has to be manually free\deleted. Can grow to any size system has available.</a:t>
            </a:r>
          </a:p>
          <a:p>
            <a:r>
              <a:rPr lang="en-US" dirty="0"/>
              <a:t>http://www.programmerinterview.com/index.php/data-structures/difference-between-stack-and-heap/</a:t>
            </a:r>
          </a:p>
        </p:txBody>
      </p:sp>
      <p:sp>
        <p:nvSpPr>
          <p:cNvPr id="4" name="Slide Number Placeholder 3"/>
          <p:cNvSpPr>
            <a:spLocks noGrp="1"/>
          </p:cNvSpPr>
          <p:nvPr>
            <p:ph type="sldNum" sz="quarter" idx="10"/>
          </p:nvPr>
        </p:nvSpPr>
        <p:spPr/>
        <p:txBody>
          <a:bodyPr/>
          <a:lstStyle/>
          <a:p>
            <a:fld id="{1B9A179D-2D27-49E2-B022-8EDDA2EFE682}" type="slidenum">
              <a:rPr lang="en-US" smtClean="0"/>
              <a:t>3</a:t>
            </a:fld>
            <a:endParaRPr lang="en-US"/>
          </a:p>
        </p:txBody>
      </p:sp>
    </p:spTree>
    <p:extLst>
      <p:ext uri="{BB962C8B-B14F-4D97-AF65-F5344CB8AC3E}">
        <p14:creationId xmlns:p14="http://schemas.microsoft.com/office/powerpoint/2010/main" val="3337491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Failing to release unmanaged resources</a:t>
            </a:r>
            <a:br>
              <a:rPr lang="en-US" sz="1200" b="1"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When you interoperate with native APIs (ex: via P/Invoke), your application needs to follow the native code memory management semantics — loaded objects must be unloaded, allocated memory must be freed, etc.</a:t>
            </a:r>
            <a:br>
              <a:rPr lang="en-US" dirty="0"/>
            </a:br>
            <a:br>
              <a:rPr lang="en-US" dirty="0"/>
            </a:br>
            <a:r>
              <a:rPr lang="en-US" sz="1200" b="0" i="0" kern="1200" dirty="0">
                <a:solidFill>
                  <a:schemeClr val="tx1"/>
                </a:solidFill>
                <a:effectLst/>
                <a:latin typeface="+mn-lt"/>
                <a:ea typeface="+mn-ea"/>
                <a:cs typeface="+mn-cs"/>
              </a:rPr>
              <a:t>A good example is forgetting to call </a:t>
            </a:r>
            <a:r>
              <a:rPr lang="en-US" sz="1200" b="0" i="0" u="none" strike="noStrike" kern="1200" dirty="0" err="1">
                <a:solidFill>
                  <a:schemeClr val="tx1"/>
                </a:solidFill>
                <a:effectLst/>
                <a:latin typeface="+mn-lt"/>
                <a:ea typeface="+mn-ea"/>
                <a:cs typeface="+mn-cs"/>
                <a:hlinkClick r:id="rId3"/>
              </a:rPr>
              <a:t>ReleaseDC</a:t>
            </a:r>
            <a:r>
              <a:rPr lang="en-US" sz="1200" b="0" i="0" u="none" strike="noStrike" kern="1200" dirty="0">
                <a:solidFill>
                  <a:schemeClr val="tx1"/>
                </a:solidFill>
                <a:effectLst/>
                <a:latin typeface="+mn-lt"/>
                <a:ea typeface="+mn-ea"/>
                <a:cs typeface="+mn-cs"/>
              </a:rPr>
              <a:t> when getting a reference using </a:t>
            </a:r>
            <a:r>
              <a:rPr lang="en-US" sz="1200" b="0" i="0" u="none" strike="noStrike" kern="1200" dirty="0" err="1">
                <a:solidFill>
                  <a:schemeClr val="tx1"/>
                </a:solidFill>
                <a:effectLst/>
                <a:latin typeface="+mn-lt"/>
                <a:ea typeface="+mn-ea"/>
                <a:cs typeface="+mn-cs"/>
              </a:rPr>
              <a:t>GetDC</a:t>
            </a:r>
            <a:r>
              <a:rPr lang="en-US" sz="1200" b="0" i="0" u="none" strike="noStrike"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dirty="0"/>
              <a:t>https://blogs.msdn.microsoft.com/davidklinems/2005/11/16/three-common-causes-of-memory-leaks-in-managed-applications/</a:t>
            </a:r>
          </a:p>
        </p:txBody>
      </p:sp>
      <p:sp>
        <p:nvSpPr>
          <p:cNvPr id="4" name="Slide Number Placeholder 3"/>
          <p:cNvSpPr>
            <a:spLocks noGrp="1"/>
          </p:cNvSpPr>
          <p:nvPr>
            <p:ph type="sldNum" sz="quarter" idx="10"/>
          </p:nvPr>
        </p:nvSpPr>
        <p:spPr/>
        <p:txBody>
          <a:bodyPr/>
          <a:lstStyle/>
          <a:p>
            <a:fld id="{1B9A179D-2D27-49E2-B022-8EDDA2EFE682}" type="slidenum">
              <a:rPr lang="en-US" smtClean="0"/>
              <a:t>4</a:t>
            </a:fld>
            <a:endParaRPr lang="en-US"/>
          </a:p>
        </p:txBody>
      </p:sp>
    </p:spTree>
    <p:extLst>
      <p:ext uri="{BB962C8B-B14F-4D97-AF65-F5344CB8AC3E}">
        <p14:creationId xmlns:p14="http://schemas.microsoft.com/office/powerpoint/2010/main" val="880136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Whenever</a:t>
            </a:r>
            <a:r>
              <a:rPr lang="en-US" baseline="0" dirty="0"/>
              <a:t> you enter into Debug mode you should see this panel popup by default on the right-hand side of the screen. If you was like me, it’s probably one of those things you quickly unpinned or closed to move out of your way, totally ignoring what it actually did or could do for you.</a:t>
            </a:r>
            <a:endParaRPr lang="en-US" dirty="0"/>
          </a:p>
        </p:txBody>
      </p:sp>
      <p:sp>
        <p:nvSpPr>
          <p:cNvPr id="4" name="Slide Number Placeholder 3"/>
          <p:cNvSpPr>
            <a:spLocks noGrp="1"/>
          </p:cNvSpPr>
          <p:nvPr>
            <p:ph type="sldNum" sz="quarter" idx="10"/>
          </p:nvPr>
        </p:nvSpPr>
        <p:spPr/>
        <p:txBody>
          <a:bodyPr/>
          <a:lstStyle/>
          <a:p>
            <a:fld id="{1B9A179D-2D27-49E2-B022-8EDDA2EFE682}" type="slidenum">
              <a:rPr lang="en-US" smtClean="0"/>
              <a:t>5</a:t>
            </a:fld>
            <a:endParaRPr lang="en-US"/>
          </a:p>
        </p:txBody>
      </p:sp>
    </p:spTree>
    <p:extLst>
      <p:ext uri="{BB962C8B-B14F-4D97-AF65-F5344CB8AC3E}">
        <p14:creationId xmlns:p14="http://schemas.microsoft.com/office/powerpoint/2010/main" val="77898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Break Events History and </a:t>
            </a:r>
            <a:r>
              <a:rPr lang="en-US" sz="1200" b="1" i="0" kern="1200" dirty="0" err="1">
                <a:solidFill>
                  <a:schemeClr val="tx1"/>
                </a:solidFill>
                <a:effectLst/>
                <a:latin typeface="+mn-lt"/>
                <a:ea typeface="+mn-ea"/>
                <a:cs typeface="+mn-cs"/>
              </a:rPr>
              <a:t>PerfTips</a:t>
            </a:r>
            <a:r>
              <a:rPr lang="en-US" sz="1200" b="0" i="0" kern="1200" dirty="0">
                <a:solidFill>
                  <a:schemeClr val="tx1"/>
                </a:solidFill>
                <a:effectLst/>
                <a:latin typeface="+mn-lt"/>
                <a:ea typeface="+mn-ea"/>
                <a:cs typeface="+mn-cs"/>
              </a:rPr>
              <a:t> The Break Events let you see how long each section of code took to run. Adds an elapsed time</a:t>
            </a:r>
            <a:r>
              <a:rPr lang="en-US" sz="1200" b="0" i="0" kern="1200" baseline="0" dirty="0">
                <a:solidFill>
                  <a:schemeClr val="tx1"/>
                </a:solidFill>
                <a:effectLst/>
                <a:latin typeface="+mn-lt"/>
                <a:ea typeface="+mn-ea"/>
                <a:cs typeface="+mn-cs"/>
              </a:rPr>
              <a:t> tag out beside the breakpoint.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CPU and Memory Analysis </a:t>
            </a:r>
            <a:r>
              <a:rPr lang="en-US" sz="1200" b="0" i="0" kern="1200" dirty="0">
                <a:solidFill>
                  <a:schemeClr val="tx1"/>
                </a:solidFill>
                <a:effectLst/>
                <a:latin typeface="+mn-lt"/>
                <a:ea typeface="+mn-ea"/>
                <a:cs typeface="+mn-cs"/>
              </a:rPr>
              <a:t>The time range selection lets you correlate ranges on the CPU Usage and Memory Usage graphs so that you can understand the CPU and memory characteristics of specific sections of code. The graphs continue to update while the app is running, which lets you keep an eye on CPU and memory as you interact with your app. You can switch to the Memory Usage tab to take snapshots and view a detailed breakdown of memory usage.</a:t>
            </a:r>
            <a:endParaRPr lang="en-US" dirty="0"/>
          </a:p>
        </p:txBody>
      </p:sp>
      <p:sp>
        <p:nvSpPr>
          <p:cNvPr id="4" name="Slide Number Placeholder 3"/>
          <p:cNvSpPr>
            <a:spLocks noGrp="1"/>
          </p:cNvSpPr>
          <p:nvPr>
            <p:ph type="sldNum" sz="quarter" idx="10"/>
          </p:nvPr>
        </p:nvSpPr>
        <p:spPr/>
        <p:txBody>
          <a:bodyPr/>
          <a:lstStyle/>
          <a:p>
            <a:fld id="{1B9A179D-2D27-49E2-B022-8EDDA2EFE682}" type="slidenum">
              <a:rPr lang="en-US" smtClean="0"/>
              <a:t>6</a:t>
            </a:fld>
            <a:endParaRPr lang="en-US"/>
          </a:p>
        </p:txBody>
      </p:sp>
    </p:spTree>
    <p:extLst>
      <p:ext uri="{BB962C8B-B14F-4D97-AF65-F5344CB8AC3E}">
        <p14:creationId xmlns:p14="http://schemas.microsoft.com/office/powerpoint/2010/main" val="4111321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IntelliTrace Performance Insights </a:t>
            </a:r>
            <a:r>
              <a:rPr lang="en-US" sz="1200" b="0" i="0" kern="1200" dirty="0">
                <a:solidFill>
                  <a:schemeClr val="tx1"/>
                </a:solidFill>
                <a:effectLst/>
                <a:latin typeface="+mn-lt"/>
                <a:ea typeface="+mn-ea"/>
                <a:cs typeface="+mn-cs"/>
              </a:rPr>
              <a:t>IntelliTrace adds two tracks to the Debugger Events timeline: the Output track and the IntelliTrace track. These events include information shown in the Output window, plus additional events collected by IntelliTrace, such as Exceptions, ADO.NET and so on. The events in these tracks are also shown in the Debugger Events Table.</a:t>
            </a:r>
          </a:p>
          <a:p>
            <a:r>
              <a:rPr lang="en-US" sz="1200" b="0" i="0" kern="1200" dirty="0">
                <a:solidFill>
                  <a:schemeClr val="tx1"/>
                </a:solidFill>
                <a:effectLst/>
                <a:latin typeface="+mn-lt"/>
                <a:ea typeface="+mn-ea"/>
                <a:cs typeface="+mn-cs"/>
              </a:rPr>
              <a:t>You can relate IntelliTrace events to CPU Usage spikes and Memory Usage graphs. The time stamps show you how long various actions in your app take. For example, you can add </a:t>
            </a:r>
            <a:r>
              <a:rPr lang="en-US" sz="1200" b="0" i="0" kern="1200" dirty="0" err="1">
                <a:solidFill>
                  <a:schemeClr val="tx1"/>
                </a:solidFill>
                <a:effectLst/>
                <a:latin typeface="+mn-lt"/>
                <a:ea typeface="+mn-ea"/>
                <a:cs typeface="+mn-cs"/>
              </a:rPr>
              <a:t>Debug.WriteLine</a:t>
            </a:r>
            <a:r>
              <a:rPr lang="en-US" sz="1200" b="0" i="0" kern="1200" dirty="0">
                <a:solidFill>
                  <a:schemeClr val="tx1"/>
                </a:solidFill>
                <a:effectLst/>
                <a:latin typeface="+mn-lt"/>
                <a:ea typeface="+mn-ea"/>
                <a:cs typeface="+mn-cs"/>
              </a:rPr>
              <a:t> statements in your code and use the timestamps on the Output events to see how long it takes to run from one statement to the next.</a:t>
            </a:r>
          </a:p>
          <a:p>
            <a:endParaRPr lang="en-US" sz="1200" b="1"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Memory &amp; CPU Usage</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The Memory Usage graph shows a high-level view of how your application is using memory. There’s a performance counter named Private Bytes for your app. Private Bytes is a measure of the total amount of memory allocated to a process. That doesn’t include memory shared with other processes. It includes the managed heap, native heap, thread stacks and other memory (such as private sections of loaded .</a:t>
            </a:r>
            <a:r>
              <a:rPr lang="en-US" sz="1200" b="0" i="0" kern="1200" dirty="0" err="1">
                <a:solidFill>
                  <a:schemeClr val="tx1"/>
                </a:solidFill>
                <a:effectLst/>
                <a:latin typeface="+mn-lt"/>
                <a:ea typeface="+mn-ea"/>
                <a:cs typeface="+mn-cs"/>
              </a:rPr>
              <a:t>dll</a:t>
            </a:r>
            <a:r>
              <a:rPr lang="en-US" sz="1200" b="0" i="0" kern="1200" dirty="0">
                <a:solidFill>
                  <a:schemeClr val="tx1"/>
                </a:solidFill>
                <a:effectLst/>
                <a:latin typeface="+mn-lt"/>
                <a:ea typeface="+mn-ea"/>
                <a:cs typeface="+mn-cs"/>
              </a:rPr>
              <a:t> files).</a:t>
            </a:r>
            <a:endParaRPr lang="en-US" dirty="0"/>
          </a:p>
        </p:txBody>
      </p:sp>
      <p:sp>
        <p:nvSpPr>
          <p:cNvPr id="4" name="Slide Number Placeholder 3"/>
          <p:cNvSpPr>
            <a:spLocks noGrp="1"/>
          </p:cNvSpPr>
          <p:nvPr>
            <p:ph type="sldNum" sz="quarter" idx="10"/>
          </p:nvPr>
        </p:nvSpPr>
        <p:spPr/>
        <p:txBody>
          <a:bodyPr/>
          <a:lstStyle/>
          <a:p>
            <a:fld id="{1B9A179D-2D27-49E2-B022-8EDDA2EFE682}" type="slidenum">
              <a:rPr lang="en-US" smtClean="0"/>
              <a:t>7</a:t>
            </a:fld>
            <a:endParaRPr lang="en-US"/>
          </a:p>
        </p:txBody>
      </p:sp>
    </p:spTree>
    <p:extLst>
      <p:ext uri="{BB962C8B-B14F-4D97-AF65-F5344CB8AC3E}">
        <p14:creationId xmlns:p14="http://schemas.microsoft.com/office/powerpoint/2010/main" val="2450823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Feature Flags</a:t>
            </a:r>
          </a:p>
        </p:txBody>
      </p:sp>
      <p:sp>
        <p:nvSpPr>
          <p:cNvPr id="4" name="Slide Number Placeholder 3"/>
          <p:cNvSpPr>
            <a:spLocks noGrp="1"/>
          </p:cNvSpPr>
          <p:nvPr>
            <p:ph type="sldNum" sz="quarter" idx="10"/>
          </p:nvPr>
        </p:nvSpPr>
        <p:spPr/>
        <p:txBody>
          <a:bodyPr/>
          <a:lstStyle/>
          <a:p>
            <a:fld id="{1B9A179D-2D27-49E2-B022-8EDDA2EFE682}" type="slidenum">
              <a:rPr lang="en-US" smtClean="0"/>
              <a:t>9</a:t>
            </a:fld>
            <a:endParaRPr lang="en-US"/>
          </a:p>
        </p:txBody>
      </p:sp>
    </p:spTree>
    <p:extLst>
      <p:ext uri="{BB962C8B-B14F-4D97-AF65-F5344CB8AC3E}">
        <p14:creationId xmlns:p14="http://schemas.microsoft.com/office/powerpoint/2010/main" val="3284745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have pounded the service with 20 simulated</a:t>
            </a:r>
            <a:r>
              <a:rPr lang="en-US" baseline="0" dirty="0"/>
              <a:t> concurrent users and waited until it was complete, then I took a snapshot.</a:t>
            </a:r>
            <a:endParaRPr lang="en-US" dirty="0"/>
          </a:p>
        </p:txBody>
      </p:sp>
      <p:sp>
        <p:nvSpPr>
          <p:cNvPr id="4" name="Slide Number Placeholder 3"/>
          <p:cNvSpPr>
            <a:spLocks noGrp="1"/>
          </p:cNvSpPr>
          <p:nvPr>
            <p:ph type="sldNum" sz="quarter" idx="10"/>
          </p:nvPr>
        </p:nvSpPr>
        <p:spPr/>
        <p:txBody>
          <a:bodyPr/>
          <a:lstStyle/>
          <a:p>
            <a:fld id="{1B9A179D-2D27-49E2-B022-8EDDA2EFE682}" type="slidenum">
              <a:rPr lang="en-US" smtClean="0"/>
              <a:t>11</a:t>
            </a:fld>
            <a:endParaRPr lang="en-US"/>
          </a:p>
        </p:txBody>
      </p:sp>
    </p:spTree>
    <p:extLst>
      <p:ext uri="{BB962C8B-B14F-4D97-AF65-F5344CB8AC3E}">
        <p14:creationId xmlns:p14="http://schemas.microsoft.com/office/powerpoint/2010/main" val="1695134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continue to pound the service with 20 simulated</a:t>
            </a:r>
            <a:r>
              <a:rPr lang="en-US" baseline="0" dirty="0"/>
              <a:t> concurrent users and waited until it was complete, then I took another snapshot. Notice the memory is not going down and my object count is not going down either.</a:t>
            </a:r>
            <a:endParaRPr lang="en-US" dirty="0"/>
          </a:p>
        </p:txBody>
      </p:sp>
      <p:sp>
        <p:nvSpPr>
          <p:cNvPr id="4" name="Slide Number Placeholder 3"/>
          <p:cNvSpPr>
            <a:spLocks noGrp="1"/>
          </p:cNvSpPr>
          <p:nvPr>
            <p:ph type="sldNum" sz="quarter" idx="10"/>
          </p:nvPr>
        </p:nvSpPr>
        <p:spPr/>
        <p:txBody>
          <a:bodyPr/>
          <a:lstStyle/>
          <a:p>
            <a:fld id="{1B9A179D-2D27-49E2-B022-8EDDA2EFE682}" type="slidenum">
              <a:rPr lang="en-US" smtClean="0"/>
              <a:t>12</a:t>
            </a:fld>
            <a:endParaRPr lang="en-US"/>
          </a:p>
        </p:txBody>
      </p:sp>
    </p:spTree>
    <p:extLst>
      <p:ext uri="{BB962C8B-B14F-4D97-AF65-F5344CB8AC3E}">
        <p14:creationId xmlns:p14="http://schemas.microsoft.com/office/powerpoint/2010/main" val="1869189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2" name="Freeform 11"/>
          <p:cNvSpPr>
            <a:spLocks noChangeArrowheads="1"/>
          </p:cNvSpPr>
          <p:nvPr/>
        </p:nvSpPr>
        <p:spPr bwMode="white">
          <a:xfrm>
            <a:off x="8429022" y="0"/>
            <a:ext cx="3762978" cy="6858000"/>
          </a:xfrm>
          <a:custGeom>
            <a:avLst/>
            <a:gdLst>
              <a:gd name="connsiteX0" fmla="*/ 0 w 3762978"/>
              <a:gd name="connsiteY0" fmla="*/ 0 h 6858000"/>
              <a:gd name="connsiteX1" fmla="*/ 3762978 w 3762978"/>
              <a:gd name="connsiteY1" fmla="*/ 0 h 6858000"/>
              <a:gd name="connsiteX2" fmla="*/ 3762978 w 3762978"/>
              <a:gd name="connsiteY2" fmla="*/ 6858000 h 6858000"/>
              <a:gd name="connsiteX3" fmla="*/ 338667 w 3762978"/>
              <a:gd name="connsiteY3" fmla="*/ 6858000 h 6858000"/>
              <a:gd name="connsiteX4" fmla="*/ 1189567 w 3762978"/>
              <a:gd name="connsiteY4" fmla="*/ 433705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2978" h="6858000">
                <a:moveTo>
                  <a:pt x="0" y="0"/>
                </a:moveTo>
                <a:lnTo>
                  <a:pt x="3762978" y="0"/>
                </a:lnTo>
                <a:lnTo>
                  <a:pt x="3762978" y="6858000"/>
                </a:lnTo>
                <a:lnTo>
                  <a:pt x="338667" y="6858000"/>
                </a:lnTo>
                <a:lnTo>
                  <a:pt x="1189567" y="4337050"/>
                </a:lnTo>
                <a:close/>
              </a:path>
            </a:pathLst>
          </a:custGeom>
          <a:solidFill>
            <a:schemeClr val="tx1"/>
          </a:solidFill>
          <a:ln>
            <a:noFill/>
          </a:ln>
          <a:extLst/>
        </p:spPr>
        <p:txBody>
          <a:bodyPr vert="horz" wrap="square" lIns="91440" tIns="45720" rIns="91440" bIns="45720" numCol="1" anchor="t" anchorCtr="0" compatLnSpc="1">
            <a:prstTxWarp prst="textNoShape">
              <a:avLst/>
            </a:prstTxWarp>
            <a:noAutofit/>
          </a:bodyPr>
          <a:lstStyle/>
          <a:p>
            <a:endParaRPr lang="en-US" sz="1800"/>
          </a:p>
        </p:txBody>
      </p:sp>
      <p:sp>
        <p:nvSpPr>
          <p:cNvPr id="7" name="Freeform 6"/>
          <p:cNvSpPr>
            <a:spLocks/>
          </p:cNvSpPr>
          <p:nvPr/>
        </p:nvSpPr>
        <p:spPr bwMode="auto">
          <a:xfrm>
            <a:off x="8145385" y="0"/>
            <a:ext cx="1672169"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p:spPr>
        <p:txBody>
          <a:bodyPr vert="horz" wrap="square" lIns="91440" tIns="45720" rIns="91440" bIns="45720" numCol="1" anchor="t" anchorCtr="0" compatLnSpc="1">
            <a:prstTxWarp prst="textNoShape">
              <a:avLst/>
            </a:prstTxWarp>
          </a:bodyPr>
          <a:lstStyle/>
          <a:p>
            <a:pPr lvl="0"/>
            <a:endParaRPr lang="en-US" sz="1800"/>
          </a:p>
        </p:txBody>
      </p:sp>
      <p:sp>
        <p:nvSpPr>
          <p:cNvPr id="8" name="Freeform 7"/>
          <p:cNvSpPr>
            <a:spLocks/>
          </p:cNvSpPr>
          <p:nvPr/>
        </p:nvSpPr>
        <p:spPr bwMode="auto">
          <a:xfrm>
            <a:off x="7950653" y="0"/>
            <a:ext cx="1528232" cy="6858000"/>
          </a:xfrm>
          <a:custGeom>
            <a:avLst/>
            <a:gdLst/>
            <a:ahLst/>
            <a:cxnLst/>
            <a:rect l="l" t="t" r="r" b="b"/>
            <a:pathLst>
              <a:path w="1146174" h="6858000">
                <a:moveTo>
                  <a:pt x="0" y="0"/>
                </a:moveTo>
                <a:lnTo>
                  <a:pt x="253999" y="0"/>
                </a:lnTo>
                <a:lnTo>
                  <a:pt x="1146174" y="4337050"/>
                </a:lnTo>
                <a:lnTo>
                  <a:pt x="511174" y="6858000"/>
                </a:lnTo>
                <a:lnTo>
                  <a:pt x="254000" y="6858000"/>
                </a:lnTo>
                <a:lnTo>
                  <a:pt x="892175" y="4337050"/>
                </a:lnTo>
                <a:close/>
              </a:path>
            </a:pathLst>
          </a:custGeom>
          <a:solidFill>
            <a:schemeClr val="accent1"/>
          </a:solidFill>
          <a:ln>
            <a:noFill/>
          </a:ln>
          <a:effectLst>
            <a:innerShdw blurRad="1778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2" name="Title 1"/>
          <p:cNvSpPr>
            <a:spLocks noGrp="1"/>
          </p:cNvSpPr>
          <p:nvPr>
            <p:ph type="ctrTitle"/>
          </p:nvPr>
        </p:nvSpPr>
        <p:spPr>
          <a:xfrm>
            <a:off x="1295400" y="1873584"/>
            <a:ext cx="6400800" cy="2560320"/>
          </a:xfrm>
        </p:spPr>
        <p:txBody>
          <a:bodyPr anchor="b">
            <a:normAutofit/>
          </a:bodyPr>
          <a:lstStyle>
            <a:lvl1pPr algn="l">
              <a:defRPr sz="40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95400" y="4572000"/>
            <a:ext cx="6400800" cy="1600200"/>
          </a:xfrm>
        </p:spPr>
        <p:txBody>
          <a:bodyPr/>
          <a:lstStyle>
            <a:lvl1pPr marL="0" indent="0" algn="l">
              <a:spcBef>
                <a:spcPts val="12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51258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0" y="255134"/>
            <a:ext cx="9601200" cy="103685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724400" y="1828801"/>
            <a:ext cx="6172200" cy="4343400"/>
          </a:xfrm>
        </p:spPr>
        <p:txBody>
          <a:bodyPr tIns="2743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295400" y="1828800"/>
            <a:ext cx="3017520" cy="4343400"/>
          </a:xfrm>
        </p:spPr>
        <p:txBody>
          <a:bodyPr anchor="ct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9A3335-6331-4872-A8B7-ECD55539F4D0}" type="datetimeFigureOut">
              <a:rPr lang="en-US" smtClean="0"/>
              <a:t>7/19/2016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10675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Two Pictures with Captions">
    <p:spTree>
      <p:nvGrpSpPr>
        <p:cNvPr id="1" name=""/>
        <p:cNvGrpSpPr/>
        <p:nvPr/>
      </p:nvGrpSpPr>
      <p:grpSpPr>
        <a:xfrm>
          <a:off x="0" y="0"/>
          <a:ext cx="0" cy="0"/>
          <a:chOff x="0" y="0"/>
          <a:chExt cx="0" cy="0"/>
        </a:xfrm>
      </p:grpSpPr>
      <p:sp>
        <p:nvSpPr>
          <p:cNvPr id="9" name="Rectangle 8"/>
          <p:cNvSpPr/>
          <p:nvPr/>
        </p:nvSpPr>
        <p:spPr>
          <a:xfrm>
            <a:off x="1295400" y="5257800"/>
            <a:ext cx="45720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95400" y="255134"/>
            <a:ext cx="9601200" cy="1036850"/>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1371273" y="5333098"/>
            <a:ext cx="4420252" cy="839102"/>
          </a:xfrm>
        </p:spPr>
        <p:txBody>
          <a:bodyPr anchor="t">
            <a:normAutofit/>
          </a:bodyPr>
          <a:lstStyle>
            <a:lvl1pPr marL="0" indent="0">
              <a:spcBef>
                <a:spcPts val="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9A3335-6331-4872-A8B7-ECD55539F4D0}" type="datetimeFigureOut">
              <a:rPr lang="en-US" smtClean="0"/>
              <a:t>7/19/2016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F8E3F6-DE14-48B2-B2BC-6FABA9630FB8}" type="slidenum">
              <a:rPr lang="en-US" smtClean="0"/>
              <a:t>‹#›</a:t>
            </a:fld>
            <a:endParaRPr lang="en-US"/>
          </a:p>
        </p:txBody>
      </p:sp>
      <p:sp>
        <p:nvSpPr>
          <p:cNvPr id="10" name="Rectangle 9"/>
          <p:cNvSpPr/>
          <p:nvPr/>
        </p:nvSpPr>
        <p:spPr>
          <a:xfrm>
            <a:off x="6324599" y="5257800"/>
            <a:ext cx="45720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295400" y="5257800"/>
            <a:ext cx="4572000" cy="548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ectangle 11"/>
          <p:cNvSpPr/>
          <p:nvPr/>
        </p:nvSpPr>
        <p:spPr>
          <a:xfrm>
            <a:off x="6324599" y="5257800"/>
            <a:ext cx="4572000" cy="548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Text Placeholder 3"/>
          <p:cNvSpPr>
            <a:spLocks noGrp="1"/>
          </p:cNvSpPr>
          <p:nvPr>
            <p:ph type="body" sz="half" idx="14"/>
          </p:nvPr>
        </p:nvSpPr>
        <p:spPr>
          <a:xfrm>
            <a:off x="6412954" y="5333098"/>
            <a:ext cx="4420252" cy="839102"/>
          </a:xfrm>
        </p:spPr>
        <p:txBody>
          <a:bodyPr anchor="t">
            <a:normAutofit/>
          </a:bodyPr>
          <a:lstStyle>
            <a:lvl1pPr marL="0" indent="0">
              <a:spcBef>
                <a:spcPts val="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 name="Picture Placeholder 2"/>
          <p:cNvSpPr>
            <a:spLocks noGrp="1"/>
          </p:cNvSpPr>
          <p:nvPr>
            <p:ph type="pic" idx="1"/>
          </p:nvPr>
        </p:nvSpPr>
        <p:spPr>
          <a:xfrm>
            <a:off x="1295400" y="1828801"/>
            <a:ext cx="4572000" cy="3428999"/>
          </a:xfrm>
        </p:spPr>
        <p:txBody>
          <a:bodyPr tIns="2743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8" name="Picture Placeholder 2"/>
          <p:cNvSpPr>
            <a:spLocks noGrp="1"/>
          </p:cNvSpPr>
          <p:nvPr>
            <p:ph type="pic" idx="13"/>
          </p:nvPr>
        </p:nvSpPr>
        <p:spPr>
          <a:xfrm>
            <a:off x="6324600" y="1828801"/>
            <a:ext cx="4572000" cy="3428999"/>
          </a:xfrm>
        </p:spPr>
        <p:txBody>
          <a:bodyPr tIns="2743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94401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9A3335-6331-4872-A8B7-ECD55539F4D0}" type="datetimeFigureOut">
              <a:rPr lang="en-US" smtClean="0"/>
              <a:t>7/19/2016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1092945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white">
          <a:xfrm rot="5400000">
            <a:off x="7562850" y="2228850"/>
            <a:ext cx="6858000" cy="24003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rot="5400000">
            <a:off x="6331230" y="3387909"/>
            <a:ext cx="6858000" cy="8218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5400000">
            <a:off x="6251613" y="3387909"/>
            <a:ext cx="6858000" cy="8218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9871318" y="685800"/>
            <a:ext cx="1033272" cy="5486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400" y="685800"/>
            <a:ext cx="7976754" cy="5486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9A3335-6331-4872-A8B7-ECD55539F4D0}" type="datetimeFigureOut">
              <a:rPr lang="en-US" smtClean="0"/>
              <a:t>7/19/2016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1804110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9A3335-6331-4872-A8B7-ECD55539F4D0}" type="datetimeFigureOut">
              <a:rPr lang="en-US" smtClean="0"/>
              <a:t>7/19/2016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2596182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10" name="Rectangle 5"/>
          <p:cNvSpPr>
            <a:spLocks noChangeArrowheads="1"/>
          </p:cNvSpPr>
          <p:nvPr/>
        </p:nvSpPr>
        <p:spPr bwMode="white">
          <a:xfrm>
            <a:off x="6540503" y="0"/>
            <a:ext cx="5651496" cy="6858000"/>
          </a:xfrm>
          <a:custGeom>
            <a:avLst/>
            <a:gdLst/>
            <a:ahLst/>
            <a:cxnLst/>
            <a:rect l="l" t="t" r="r" b="b"/>
            <a:pathLst>
              <a:path w="4238622" h="6858000">
                <a:moveTo>
                  <a:pt x="0" y="0"/>
                </a:moveTo>
                <a:lnTo>
                  <a:pt x="4086222" y="0"/>
                </a:lnTo>
                <a:lnTo>
                  <a:pt x="4237035" y="0"/>
                </a:lnTo>
                <a:lnTo>
                  <a:pt x="4238622" y="0"/>
                </a:lnTo>
                <a:lnTo>
                  <a:pt x="4238622" y="6858000"/>
                </a:lnTo>
                <a:lnTo>
                  <a:pt x="4237035" y="6858000"/>
                </a:lnTo>
                <a:lnTo>
                  <a:pt x="4086222" y="6858000"/>
                </a:lnTo>
                <a:lnTo>
                  <a:pt x="254000" y="6858000"/>
                </a:lnTo>
                <a:lnTo>
                  <a:pt x="892175" y="433705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11" name="Freeform 6"/>
          <p:cNvSpPr>
            <a:spLocks/>
          </p:cNvSpPr>
          <p:nvPr/>
        </p:nvSpPr>
        <p:spPr bwMode="auto">
          <a:xfrm>
            <a:off x="6256868" y="0"/>
            <a:ext cx="1672169"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a:innerShdw blurRad="635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12" name="Freeform 7"/>
          <p:cNvSpPr>
            <a:spLocks/>
          </p:cNvSpPr>
          <p:nvPr/>
        </p:nvSpPr>
        <p:spPr bwMode="auto">
          <a:xfrm>
            <a:off x="6062136" y="0"/>
            <a:ext cx="1528232" cy="6858000"/>
          </a:xfrm>
          <a:custGeom>
            <a:avLst/>
            <a:gdLst/>
            <a:ahLst/>
            <a:cxnLst/>
            <a:rect l="l" t="t" r="r" b="b"/>
            <a:pathLst>
              <a:path w="1146174" h="6858000">
                <a:moveTo>
                  <a:pt x="0" y="0"/>
                </a:moveTo>
                <a:lnTo>
                  <a:pt x="253999" y="0"/>
                </a:lnTo>
                <a:lnTo>
                  <a:pt x="1146174" y="4337050"/>
                </a:lnTo>
                <a:lnTo>
                  <a:pt x="511174" y="6858000"/>
                </a:lnTo>
                <a:lnTo>
                  <a:pt x="254000" y="6858000"/>
                </a:lnTo>
                <a:lnTo>
                  <a:pt x="892175" y="4337050"/>
                </a:lnTo>
                <a:close/>
              </a:path>
            </a:pathLst>
          </a:custGeom>
          <a:solidFill>
            <a:schemeClr val="accent1"/>
          </a:solidFill>
          <a:ln>
            <a:noFill/>
          </a:ln>
          <a:effectLst>
            <a:innerShdw blurRad="1778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2" name="Title 1"/>
          <p:cNvSpPr>
            <a:spLocks noGrp="1"/>
          </p:cNvSpPr>
          <p:nvPr>
            <p:ph type="ctrTitle"/>
          </p:nvPr>
        </p:nvSpPr>
        <p:spPr>
          <a:xfrm>
            <a:off x="1295401" y="1873584"/>
            <a:ext cx="5120640" cy="2560320"/>
          </a:xfrm>
        </p:spPr>
        <p:txBody>
          <a:bodyPr anchor="b">
            <a:normAutofit/>
          </a:bodyPr>
          <a:lstStyle>
            <a:lvl1pPr algn="l">
              <a:defRPr sz="40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95401" y="4572000"/>
            <a:ext cx="5120640" cy="1600200"/>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5" name="Picture Placeholder 14"/>
          <p:cNvSpPr>
            <a:spLocks noGrp="1"/>
          </p:cNvSpPr>
          <p:nvPr>
            <p:ph type="pic" sz="quarter" idx="10"/>
          </p:nvPr>
        </p:nvSpPr>
        <p:spPr>
          <a:xfrm>
            <a:off x="6743703" y="0"/>
            <a:ext cx="5448297" cy="6858000"/>
          </a:xfrm>
          <a:custGeom>
            <a:avLst/>
            <a:gdLst>
              <a:gd name="connsiteX0" fmla="*/ 0 w 5448297"/>
              <a:gd name="connsiteY0" fmla="*/ 0 h 6858000"/>
              <a:gd name="connsiteX1" fmla="*/ 5448297 w 5448297"/>
              <a:gd name="connsiteY1" fmla="*/ 0 h 6858000"/>
              <a:gd name="connsiteX2" fmla="*/ 5448297 w 5448297"/>
              <a:gd name="connsiteY2" fmla="*/ 6858000 h 6858000"/>
              <a:gd name="connsiteX3" fmla="*/ 338667 w 5448297"/>
              <a:gd name="connsiteY3" fmla="*/ 6858000 h 6858000"/>
              <a:gd name="connsiteX4" fmla="*/ 1185333 w 5448297"/>
              <a:gd name="connsiteY4" fmla="*/ 433705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8297" h="6858000">
                <a:moveTo>
                  <a:pt x="0" y="0"/>
                </a:moveTo>
                <a:lnTo>
                  <a:pt x="5448297" y="0"/>
                </a:lnTo>
                <a:lnTo>
                  <a:pt x="5448297" y="6858000"/>
                </a:lnTo>
                <a:lnTo>
                  <a:pt x="338667" y="6858000"/>
                </a:lnTo>
                <a:lnTo>
                  <a:pt x="1185333" y="4337050"/>
                </a:lnTo>
                <a:close/>
              </a:path>
            </a:pathLst>
          </a:custGeom>
          <a:noFill/>
          <a:ln>
            <a:noFill/>
          </a:ln>
        </p:spPr>
        <p:txBody>
          <a:bodyPr wrap="square" tIns="365760">
            <a:noAutofit/>
          </a:bodyPr>
          <a:lstStyle>
            <a:lvl1pPr marL="0" indent="0" algn="ctr">
              <a:buNone/>
              <a:defRPr sz="2800">
                <a:solidFill>
                  <a:schemeClr val="bg1"/>
                </a:solidFill>
              </a:defRPr>
            </a:lvl1pPr>
          </a:lstStyle>
          <a:p>
            <a:r>
              <a:rPr lang="en-US"/>
              <a:t>Click icon to add picture</a:t>
            </a:r>
          </a:p>
        </p:txBody>
      </p:sp>
      <p:sp>
        <p:nvSpPr>
          <p:cNvPr id="16" name="Instructional Text"/>
          <p:cNvSpPr/>
          <p:nvPr/>
        </p:nvSpPr>
        <p:spPr>
          <a:xfrm>
            <a:off x="12344400" y="0"/>
            <a:ext cx="1295400" cy="68580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sz="1200" b="1" i="1">
                <a:latin typeface="Arial" pitchFamily="34" charset="0"/>
                <a:cs typeface="Arial" pitchFamily="34" charset="0"/>
              </a:rPr>
              <a:t>NOTE:</a:t>
            </a:r>
          </a:p>
          <a:p>
            <a:r>
              <a:rPr sz="1200" i="1">
                <a:latin typeface="Arial" pitchFamily="34" charset="0"/>
                <a:cs typeface="Arial" pitchFamily="34" charset="0"/>
              </a:rPr>
              <a:t>To change the  image on this slide, select the picture and delete it. Then click the Pictures icon in the placeholder to insert your own image.</a:t>
            </a:r>
          </a:p>
        </p:txBody>
      </p:sp>
    </p:spTree>
    <p:extLst>
      <p:ext uri="{BB962C8B-B14F-4D97-AF65-F5344CB8AC3E}">
        <p14:creationId xmlns:p14="http://schemas.microsoft.com/office/powerpoint/2010/main" val="240281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5"/>
          <p:cNvSpPr>
            <a:spLocks noChangeArrowheads="1"/>
          </p:cNvSpPr>
          <p:nvPr/>
        </p:nvSpPr>
        <p:spPr bwMode="white">
          <a:xfrm>
            <a:off x="9622368" y="0"/>
            <a:ext cx="2569632" cy="6858000"/>
          </a:xfrm>
          <a:custGeom>
            <a:avLst/>
            <a:gdLst/>
            <a:ahLst/>
            <a:cxnLst/>
            <a:rect l="l" t="t" r="r" b="b"/>
            <a:pathLst>
              <a:path w="1927224" h="6858000">
                <a:moveTo>
                  <a:pt x="0" y="0"/>
                </a:moveTo>
                <a:lnTo>
                  <a:pt x="1927224" y="0"/>
                </a:lnTo>
                <a:lnTo>
                  <a:pt x="1927224" y="6858000"/>
                </a:lnTo>
                <a:lnTo>
                  <a:pt x="254000" y="6858000"/>
                </a:lnTo>
                <a:lnTo>
                  <a:pt x="892175" y="433705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8" name="Freeform 6"/>
          <p:cNvSpPr>
            <a:spLocks/>
          </p:cNvSpPr>
          <p:nvPr/>
        </p:nvSpPr>
        <p:spPr bwMode="auto">
          <a:xfrm>
            <a:off x="9237132" y="0"/>
            <a:ext cx="1672169"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a:outerShdw blurRad="101600" dist="50800" algn="l" rotWithShape="0">
              <a:prstClr val="black">
                <a:alpha val="25000"/>
              </a:prstClr>
            </a:out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9" name="Freeform 7"/>
          <p:cNvSpPr>
            <a:spLocks/>
          </p:cNvSpPr>
          <p:nvPr/>
        </p:nvSpPr>
        <p:spPr bwMode="auto">
          <a:xfrm>
            <a:off x="9173633" y="0"/>
            <a:ext cx="1460499" cy="6858000"/>
          </a:xfrm>
          <a:custGeom>
            <a:avLst/>
            <a:gdLst/>
            <a:ahLst/>
            <a:cxnLst/>
            <a:rect l="l" t="t" r="r" b="b"/>
            <a:pathLst>
              <a:path w="1095374" h="6858000">
                <a:moveTo>
                  <a:pt x="0" y="0"/>
                </a:moveTo>
                <a:lnTo>
                  <a:pt x="203199" y="0"/>
                </a:lnTo>
                <a:lnTo>
                  <a:pt x="1095374" y="4337050"/>
                </a:lnTo>
                <a:lnTo>
                  <a:pt x="460374" y="6858000"/>
                </a:lnTo>
                <a:lnTo>
                  <a:pt x="257175" y="6858000"/>
                </a:lnTo>
                <a:lnTo>
                  <a:pt x="892175" y="4337050"/>
                </a:lnTo>
                <a:close/>
              </a:path>
            </a:pathLst>
          </a:custGeom>
          <a:solidFill>
            <a:schemeClr val="accent1"/>
          </a:solidFill>
          <a:ln>
            <a:noFill/>
          </a:ln>
          <a:effectLst>
            <a:outerShdw blurRad="101600" dist="50800" algn="l" rotWithShape="0">
              <a:prstClr val="black">
                <a:alpha val="25000"/>
              </a:prstClr>
            </a:out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10" name="Freeform 7"/>
          <p:cNvSpPr>
            <a:spLocks/>
          </p:cNvSpPr>
          <p:nvPr/>
        </p:nvSpPr>
        <p:spPr bwMode="auto">
          <a:xfrm>
            <a:off x="9173633" y="0"/>
            <a:ext cx="1460499" cy="6858000"/>
          </a:xfrm>
          <a:custGeom>
            <a:avLst/>
            <a:gdLst/>
            <a:ahLst/>
            <a:cxnLst/>
            <a:rect l="l" t="t" r="r" b="b"/>
            <a:pathLst>
              <a:path w="1095374" h="6858000">
                <a:moveTo>
                  <a:pt x="0" y="0"/>
                </a:moveTo>
                <a:lnTo>
                  <a:pt x="203199" y="0"/>
                </a:lnTo>
                <a:lnTo>
                  <a:pt x="1095374" y="4337050"/>
                </a:lnTo>
                <a:lnTo>
                  <a:pt x="460374" y="6858000"/>
                </a:lnTo>
                <a:lnTo>
                  <a:pt x="257175" y="6858000"/>
                </a:lnTo>
                <a:lnTo>
                  <a:pt x="892175" y="4337050"/>
                </a:lnTo>
                <a:close/>
              </a:path>
            </a:pathLst>
          </a:custGeom>
          <a:solidFill>
            <a:schemeClr val="accent1"/>
          </a:solidFill>
          <a:ln>
            <a:noFill/>
          </a:ln>
          <a:effectLst>
            <a:innerShdw blurRad="635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2" name="Title 1"/>
          <p:cNvSpPr>
            <a:spLocks noGrp="1"/>
          </p:cNvSpPr>
          <p:nvPr>
            <p:ph type="title"/>
          </p:nvPr>
        </p:nvSpPr>
        <p:spPr>
          <a:xfrm>
            <a:off x="1295398" y="2914650"/>
            <a:ext cx="8046720" cy="1557338"/>
          </a:xfrm>
        </p:spPr>
        <p:txBody>
          <a:bodyPr anchor="b">
            <a:normAutofit/>
          </a:bodyPr>
          <a:lstStyle>
            <a:lvl1pPr>
              <a:defRPr sz="320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295398" y="4589463"/>
            <a:ext cx="8046718" cy="1011237"/>
          </a:xfrm>
        </p:spPr>
        <p:txBody>
          <a:bodyPr/>
          <a:lstStyle>
            <a:lvl1pPr marL="0" indent="0">
              <a:spcBef>
                <a:spcPts val="120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519642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8799"/>
            <a:ext cx="4572000" cy="43434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79A3335-6331-4872-A8B7-ECD55539F4D0}" type="datetimeFigureOut">
              <a:rPr lang="en-US" smtClean="0"/>
              <a:t>7/19/2016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2448206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95400" y="255134"/>
            <a:ext cx="9601200" cy="1036850"/>
          </a:xfrm>
        </p:spPr>
        <p:txBody>
          <a:bodyPr/>
          <a:lstStyle/>
          <a:p>
            <a:r>
              <a:rPr lang="en-US"/>
              <a:t>Click to edit Master title style</a:t>
            </a:r>
          </a:p>
        </p:txBody>
      </p:sp>
      <p:sp>
        <p:nvSpPr>
          <p:cNvPr id="3" name="Text Placeholder 2"/>
          <p:cNvSpPr>
            <a:spLocks noGrp="1"/>
          </p:cNvSpPr>
          <p:nvPr>
            <p:ph type="body" idx="1"/>
          </p:nvPr>
        </p:nvSpPr>
        <p:spPr>
          <a:xfrm>
            <a:off x="1295400" y="1828800"/>
            <a:ext cx="4572000" cy="850392"/>
          </a:xfrm>
        </p:spPr>
        <p:txBody>
          <a:bodyPr anchor="ctr">
            <a:normAutofit/>
          </a:bodyPr>
          <a:lstStyle>
            <a:lvl1pPr marL="0" indent="0">
              <a:buNone/>
              <a:defRPr sz="2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2705100"/>
            <a:ext cx="4572000" cy="34671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24600" y="1828800"/>
            <a:ext cx="4572000" cy="847725"/>
          </a:xfrm>
        </p:spPr>
        <p:txBody>
          <a:bodyPr anchor="ctr">
            <a:normAutofit/>
          </a:bodyPr>
          <a:lstStyle>
            <a:lvl1pPr marL="0" indent="0">
              <a:buNone/>
              <a:defRPr sz="2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24600" y="2705100"/>
            <a:ext cx="4572000" cy="34671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79A3335-6331-4872-A8B7-ECD55539F4D0}" type="datetimeFigureOut">
              <a:rPr lang="en-US" smtClean="0"/>
              <a:t>7/19/2016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260236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79A3335-6331-4872-A8B7-ECD55539F4D0}" type="datetimeFigureOut">
              <a:rPr lang="en-US" smtClean="0"/>
              <a:t>7/19/2016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3397337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9A3335-6331-4872-A8B7-ECD55539F4D0}" type="datetimeFigureOut">
              <a:rPr lang="en-US" smtClean="0"/>
              <a:t>7/19/2016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298363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728209" y="1828800"/>
            <a:ext cx="6126480" cy="43434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5400" y="1828800"/>
            <a:ext cx="3017520" cy="4343400"/>
          </a:xfrm>
        </p:spPr>
        <p:txBody>
          <a:bodyPr anchor="ct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9A3335-6331-4872-A8B7-ECD55539F4D0}" type="datetimeFigureOut">
              <a:rPr lang="en-US" smtClean="0"/>
              <a:t>7/19/2016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254763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userDrawn="1"/>
        </p:nvSpPr>
        <p:spPr bwMode="white">
          <a:xfrm>
            <a:off x="0" y="0"/>
            <a:ext cx="12192000" cy="137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1371600"/>
            <a:ext cx="12192000" cy="8218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0" y="1443006"/>
            <a:ext cx="12192000" cy="8218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295400" y="255134"/>
            <a:ext cx="9601200" cy="103685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828800"/>
            <a:ext cx="9601200" cy="4343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791449" y="6374999"/>
            <a:ext cx="1480705" cy="274320"/>
          </a:xfrm>
          <a:prstGeom prst="rect">
            <a:avLst/>
          </a:prstGeom>
        </p:spPr>
        <p:txBody>
          <a:bodyPr vert="horz" lIns="91440" tIns="45720" rIns="91440" bIns="45720" rtlCol="0" anchor="ctr"/>
          <a:lstStyle>
            <a:lvl1pPr algn="r">
              <a:defRPr sz="1000">
                <a:solidFill>
                  <a:schemeClr val="tx1"/>
                </a:solidFill>
              </a:defRPr>
            </a:lvl1pPr>
          </a:lstStyle>
          <a:p>
            <a:fld id="{A79A3335-6331-4872-A8B7-ECD55539F4D0}" type="datetimeFigureOut">
              <a:rPr lang="en-US" smtClean="0"/>
              <a:pPr/>
              <a:t>7/19/2016</a:t>
            </a:fld>
            <a:endParaRPr lang="en-US"/>
          </a:p>
        </p:txBody>
      </p:sp>
      <p:sp>
        <p:nvSpPr>
          <p:cNvPr id="5" name="Footer Placeholder 4"/>
          <p:cNvSpPr>
            <a:spLocks noGrp="1"/>
          </p:cNvSpPr>
          <p:nvPr>
            <p:ph type="ftr" sz="quarter" idx="3"/>
          </p:nvPr>
        </p:nvSpPr>
        <p:spPr>
          <a:xfrm>
            <a:off x="1295399" y="6374999"/>
            <a:ext cx="6243203" cy="274320"/>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9525000" y="6374999"/>
            <a:ext cx="1371600" cy="274320"/>
          </a:xfrm>
          <a:prstGeom prst="rect">
            <a:avLst/>
          </a:prstGeom>
        </p:spPr>
        <p:txBody>
          <a:bodyPr vert="horz" lIns="91440" tIns="45720" rIns="91440" bIns="45720" rtlCol="0" anchor="ctr"/>
          <a:lstStyle>
            <a:lvl1pPr algn="r">
              <a:defRPr sz="1000">
                <a:solidFill>
                  <a:schemeClr val="tx1"/>
                </a:solidFill>
              </a:defRPr>
            </a:lvl1pPr>
          </a:lstStyle>
          <a:p>
            <a:fld id="{A7F8E3F6-DE14-48B2-B2BC-6FABA9630FB8}" type="slidenum">
              <a:rPr lang="en-US" smtClean="0"/>
              <a:pPr/>
              <a:t>‹#›</a:t>
            </a:fld>
            <a:endParaRPr lang="en-US"/>
          </a:p>
        </p:txBody>
      </p:sp>
    </p:spTree>
    <p:extLst>
      <p:ext uri="{BB962C8B-B14F-4D97-AF65-F5344CB8AC3E}">
        <p14:creationId xmlns:p14="http://schemas.microsoft.com/office/powerpoint/2010/main" val="259473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61" r:id="rId11"/>
    <p:sldLayoutId id="2147483658" r:id="rId12"/>
    <p:sldLayoutId id="2147483659"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bg1"/>
          </a:solidFill>
          <a:latin typeface="+mj-lt"/>
          <a:ea typeface="+mj-ea"/>
          <a:cs typeface="+mj-cs"/>
        </a:defRPr>
      </a:lvl1pPr>
    </p:titleStyle>
    <p:body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7"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gif"/></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twitter.com/brussellz" TargetMode="External"/><Relationship Id="rId2" Type="http://schemas.openxmlformats.org/officeDocument/2006/relationships/hyperlink" Target="mailto:blrussell@gmail.com" TargetMode="External"/><Relationship Id="rId1" Type="http://schemas.openxmlformats.org/officeDocument/2006/relationships/slideLayout" Target="../slideLayouts/slideLayout3.xml"/><Relationship Id="rId5" Type="http://schemas.openxmlformats.org/officeDocument/2006/relationships/image" Target="../media/image1.jpeg"/><Relationship Id="rId4" Type="http://schemas.openxmlformats.org/officeDocument/2006/relationships/hyperlink" Target="http://www.github.com/brussellz/WCFMemoryLeak"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Performance Tooling in Visual Studio 2015</a:t>
            </a:r>
          </a:p>
        </p:txBody>
      </p:sp>
      <p:sp>
        <p:nvSpPr>
          <p:cNvPr id="3" name="Subtitle 2"/>
          <p:cNvSpPr>
            <a:spLocks noGrp="1"/>
          </p:cNvSpPr>
          <p:nvPr>
            <p:ph type="subTitle" idx="1"/>
          </p:nvPr>
        </p:nvSpPr>
        <p:spPr/>
        <p:txBody>
          <a:bodyPr>
            <a:normAutofit/>
          </a:bodyPr>
          <a:lstStyle/>
          <a:p>
            <a:r>
              <a:rPr lang="en-US" dirty="0"/>
              <a:t>Knowledge and Tools Every Developer Should Know</a:t>
            </a:r>
          </a:p>
        </p:txBody>
      </p:sp>
      <p:pic>
        <p:nvPicPr>
          <p:cNvPr id="5" name="Picture Placeholder 4" descr="City street with motion blur" title="Sample Picture"/>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38059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2 – Probing For Issues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4224"/>
            <a:ext cx="12192000" cy="6857999"/>
          </a:xfrm>
          <a:prstGeom prst="rect">
            <a:avLst/>
          </a:prstGeom>
        </p:spPr>
      </p:pic>
    </p:spTree>
    <p:extLst>
      <p:ext uri="{BB962C8B-B14F-4D97-AF65-F5344CB8AC3E}">
        <p14:creationId xmlns:p14="http://schemas.microsoft.com/office/powerpoint/2010/main" val="2321383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2 – Probing For Issues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7586"/>
            <a:ext cx="12192000" cy="6858000"/>
          </a:xfrm>
          <a:prstGeom prst="rect">
            <a:avLst/>
          </a:prstGeom>
        </p:spPr>
      </p:pic>
    </p:spTree>
    <p:extLst>
      <p:ext uri="{BB962C8B-B14F-4D97-AF65-F5344CB8AC3E}">
        <p14:creationId xmlns:p14="http://schemas.microsoft.com/office/powerpoint/2010/main" val="1886036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2 – Probing For Issues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7586"/>
            <a:ext cx="12192000" cy="6858000"/>
          </a:xfrm>
          <a:prstGeom prst="rect">
            <a:avLst/>
          </a:prstGeom>
        </p:spPr>
      </p:pic>
    </p:spTree>
    <p:extLst>
      <p:ext uri="{BB962C8B-B14F-4D97-AF65-F5344CB8AC3E}">
        <p14:creationId xmlns:p14="http://schemas.microsoft.com/office/powerpoint/2010/main" val="388638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2 – Probing For Issues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7585"/>
            <a:ext cx="12192000" cy="6858000"/>
          </a:xfrm>
          <a:prstGeom prst="rect">
            <a:avLst/>
          </a:prstGeom>
        </p:spPr>
      </p:pic>
    </p:spTree>
    <p:extLst>
      <p:ext uri="{BB962C8B-B14F-4D97-AF65-F5344CB8AC3E}">
        <p14:creationId xmlns:p14="http://schemas.microsoft.com/office/powerpoint/2010/main" val="86941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2 – Probing For Issues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7586"/>
            <a:ext cx="12192000" cy="6858000"/>
          </a:xfrm>
          <a:prstGeom prst="rect">
            <a:avLst/>
          </a:prstGeom>
        </p:spPr>
      </p:pic>
    </p:spTree>
    <p:extLst>
      <p:ext uri="{BB962C8B-B14F-4D97-AF65-F5344CB8AC3E}">
        <p14:creationId xmlns:p14="http://schemas.microsoft.com/office/powerpoint/2010/main" val="2969510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2 – Probing For Issues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000"/>
            <a:ext cx="12192000" cy="6858000"/>
          </a:xfrm>
          <a:prstGeom prst="rect">
            <a:avLst/>
          </a:prstGeom>
        </p:spPr>
      </p:pic>
    </p:spTree>
    <p:extLst>
      <p:ext uri="{BB962C8B-B14F-4D97-AF65-F5344CB8AC3E}">
        <p14:creationId xmlns:p14="http://schemas.microsoft.com/office/powerpoint/2010/main" val="360513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2 – Probing For Issues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00554"/>
            <a:ext cx="12192000" cy="6858000"/>
          </a:xfrm>
          <a:prstGeom prst="rect">
            <a:avLst/>
          </a:prstGeom>
        </p:spPr>
      </p:pic>
    </p:spTree>
    <p:extLst>
      <p:ext uri="{BB962C8B-B14F-4D97-AF65-F5344CB8AC3E}">
        <p14:creationId xmlns:p14="http://schemas.microsoft.com/office/powerpoint/2010/main" val="4269177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2 – After The Fixes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7586"/>
            <a:ext cx="12192000" cy="6858000"/>
          </a:xfrm>
          <a:prstGeom prst="rect">
            <a:avLst/>
          </a:prstGeom>
        </p:spPr>
      </p:pic>
    </p:spTree>
    <p:extLst>
      <p:ext uri="{BB962C8B-B14F-4D97-AF65-F5344CB8AC3E}">
        <p14:creationId xmlns:p14="http://schemas.microsoft.com/office/powerpoint/2010/main" val="3242971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2 – After The Fixes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7586"/>
            <a:ext cx="12192000" cy="6858000"/>
          </a:xfrm>
          <a:prstGeom prst="rect">
            <a:avLst/>
          </a:prstGeom>
        </p:spPr>
      </p:pic>
    </p:spTree>
    <p:extLst>
      <p:ext uri="{BB962C8B-B14F-4D97-AF65-F5344CB8AC3E}">
        <p14:creationId xmlns:p14="http://schemas.microsoft.com/office/powerpoint/2010/main" val="3597382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2 – After The Fixes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7585"/>
            <a:ext cx="12192000" cy="6858000"/>
          </a:xfrm>
          <a:prstGeom prst="rect">
            <a:avLst/>
          </a:prstGeom>
        </p:spPr>
      </p:pic>
    </p:spTree>
    <p:extLst>
      <p:ext uri="{BB962C8B-B14F-4D97-AF65-F5344CB8AC3E}">
        <p14:creationId xmlns:p14="http://schemas.microsoft.com/office/powerpoint/2010/main" val="473691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7446" y="86106"/>
            <a:ext cx="8046720" cy="681990"/>
          </a:xfrm>
        </p:spPr>
        <p:txBody>
          <a:bodyPr/>
          <a:lstStyle/>
          <a:p>
            <a:r>
              <a:rPr lang="en-US" dirty="0"/>
              <a:t>About Me</a:t>
            </a:r>
          </a:p>
        </p:txBody>
      </p:sp>
      <p:sp>
        <p:nvSpPr>
          <p:cNvPr id="3" name="Text Placeholder 2"/>
          <p:cNvSpPr>
            <a:spLocks noGrp="1"/>
          </p:cNvSpPr>
          <p:nvPr>
            <p:ph type="body" idx="1"/>
          </p:nvPr>
        </p:nvSpPr>
        <p:spPr>
          <a:xfrm>
            <a:off x="917446" y="1200087"/>
            <a:ext cx="8046718" cy="2750121"/>
          </a:xfrm>
        </p:spPr>
        <p:txBody>
          <a:bodyPr/>
          <a:lstStyle/>
          <a:p>
            <a:pPr marL="342900" indent="-342900">
              <a:buFont typeface="Arial" panose="020B0604020202020204" pitchFamily="34" charset="0"/>
              <a:buChar char="•"/>
            </a:pPr>
            <a:r>
              <a:rPr lang="en-US" dirty="0"/>
              <a:t>1998 – 2002 Lead Developer / Co-Creator of </a:t>
            </a:r>
            <a:r>
              <a:rPr lang="en-US" b="1" dirty="0"/>
              <a:t>Day of Defeat </a:t>
            </a:r>
            <a:r>
              <a:rPr lang="en-US" dirty="0"/>
              <a:t>– Valve Software LLC</a:t>
            </a:r>
          </a:p>
          <a:p>
            <a:pPr marL="342900" indent="-342900">
              <a:buFont typeface="Arial" panose="020B0604020202020204" pitchFamily="34" charset="0"/>
              <a:buChar char="•"/>
            </a:pPr>
            <a:r>
              <a:rPr lang="en-US" dirty="0"/>
              <a:t>2003 – 2008 SQL Developer - </a:t>
            </a:r>
            <a:r>
              <a:rPr lang="en-US" dirty="0" err="1"/>
              <a:t>Melior</a:t>
            </a:r>
            <a:r>
              <a:rPr lang="en-US" dirty="0"/>
              <a:t> Inc.</a:t>
            </a:r>
          </a:p>
          <a:p>
            <a:pPr marL="342900" indent="-342900">
              <a:buFont typeface="Arial" panose="020B0604020202020204" pitchFamily="34" charset="0"/>
              <a:buChar char="•"/>
            </a:pPr>
            <a:r>
              <a:rPr lang="en-US" dirty="0"/>
              <a:t>2008 – 2015 Senior Developer – </a:t>
            </a:r>
            <a:r>
              <a:rPr lang="en-US" dirty="0" err="1"/>
              <a:t>ProAssurance</a:t>
            </a:r>
            <a:endParaRPr lang="en-US" dirty="0"/>
          </a:p>
          <a:p>
            <a:pPr marL="342900" indent="-342900">
              <a:buFont typeface="Arial" panose="020B0604020202020204" pitchFamily="34" charset="0"/>
              <a:buChar char="•"/>
            </a:pPr>
            <a:r>
              <a:rPr lang="en-US" dirty="0"/>
              <a:t>2015 – Present Senior Developer – EBSCO</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674" y="4164330"/>
            <a:ext cx="2095500" cy="571500"/>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30152" y="4071577"/>
            <a:ext cx="3626552" cy="757006"/>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7424" y="5203888"/>
            <a:ext cx="2991713" cy="892609"/>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43428" y="5203888"/>
            <a:ext cx="4050087" cy="1355408"/>
          </a:xfrm>
          <a:prstGeom prst="rect">
            <a:avLst/>
          </a:prstGeom>
        </p:spPr>
      </p:pic>
    </p:spTree>
    <p:extLst>
      <p:ext uri="{BB962C8B-B14F-4D97-AF65-F5344CB8AC3E}">
        <p14:creationId xmlns:p14="http://schemas.microsoft.com/office/powerpoint/2010/main" val="186401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06787" y="1421762"/>
            <a:ext cx="6719047" cy="4527216"/>
          </a:xfrm>
        </p:spPr>
        <p:txBody>
          <a:bodyPr anchor="ctr"/>
          <a:lstStyle/>
          <a:p>
            <a:endParaRPr lang="en-US" dirty="0"/>
          </a:p>
        </p:txBody>
      </p:sp>
      <p:pic>
        <p:nvPicPr>
          <p:cNvPr id="1026" name="Picture 2" descr="http://s2.quickmeme.com/img/4b/4b4455deb131c305c89c1041b5aece78206e90c55f17a171215ee18d450d0f1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127" y="297234"/>
            <a:ext cx="5976284" cy="6215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4938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06787" y="1421762"/>
            <a:ext cx="6719047" cy="4527216"/>
          </a:xfrm>
        </p:spPr>
        <p:txBody>
          <a:bodyPr anchor="ctr"/>
          <a:lstStyle/>
          <a:p>
            <a:endParaRPr lang="en-US" dirty="0"/>
          </a:p>
        </p:txBody>
      </p:sp>
      <p:pic>
        <p:nvPicPr>
          <p:cNvPr id="2050" name="Picture 2" descr="http://img.memefact.com/images/m.memegen.com/c7khd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280" y="309283"/>
            <a:ext cx="5505450" cy="619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987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3423" y="1056001"/>
            <a:ext cx="5120640" cy="1267649"/>
          </a:xfrm>
        </p:spPr>
        <p:txBody>
          <a:bodyPr anchor="t">
            <a:normAutofit fontScale="90000"/>
          </a:bodyPr>
          <a:lstStyle/>
          <a:p>
            <a:r>
              <a:rPr lang="en-US" b="1" dirty="0"/>
              <a:t>Performance Tooling in Visual Studio 2015</a:t>
            </a:r>
          </a:p>
        </p:txBody>
      </p:sp>
      <p:sp>
        <p:nvSpPr>
          <p:cNvPr id="3" name="Subtitle 2"/>
          <p:cNvSpPr>
            <a:spLocks noGrp="1"/>
          </p:cNvSpPr>
          <p:nvPr>
            <p:ph type="subTitle" idx="1"/>
          </p:nvPr>
        </p:nvSpPr>
        <p:spPr>
          <a:xfrm>
            <a:off x="273423" y="2323650"/>
            <a:ext cx="7891631" cy="2732443"/>
          </a:xfrm>
        </p:spPr>
        <p:txBody>
          <a:bodyPr>
            <a:normAutofit/>
          </a:bodyPr>
          <a:lstStyle/>
          <a:p>
            <a:r>
              <a:rPr lang="en-US" dirty="0"/>
              <a:t>Knowledge and Tools </a:t>
            </a:r>
            <a:br>
              <a:rPr lang="en-US" dirty="0"/>
            </a:br>
            <a:r>
              <a:rPr lang="en-US" dirty="0"/>
              <a:t>Every Developer Should Know</a:t>
            </a:r>
          </a:p>
          <a:p>
            <a:endParaRPr lang="en-US" dirty="0"/>
          </a:p>
          <a:p>
            <a:r>
              <a:rPr lang="en-US" sz="2000" dirty="0"/>
              <a:t>Email:</a:t>
            </a:r>
            <a:r>
              <a:rPr lang="en-US" dirty="0"/>
              <a:t> </a:t>
            </a:r>
            <a:r>
              <a:rPr lang="en-US" sz="2000" dirty="0">
                <a:solidFill>
                  <a:srgbClr val="0070C0"/>
                </a:solidFill>
                <a:hlinkClick r:id="rId2"/>
              </a:rPr>
              <a:t>blrussell@gmail.com</a:t>
            </a:r>
            <a:br>
              <a:rPr lang="en-US" sz="2000" dirty="0">
                <a:solidFill>
                  <a:srgbClr val="0070C0"/>
                </a:solidFill>
              </a:rPr>
            </a:br>
            <a:r>
              <a:rPr lang="en-US" sz="2000" dirty="0"/>
              <a:t>Twitter:</a:t>
            </a:r>
            <a:r>
              <a:rPr lang="en-US" sz="2000" dirty="0">
                <a:solidFill>
                  <a:srgbClr val="0070C0"/>
                </a:solidFill>
              </a:rPr>
              <a:t> </a:t>
            </a:r>
            <a:r>
              <a:rPr lang="en-US" sz="2000" dirty="0">
                <a:hlinkClick r:id="rId3"/>
              </a:rPr>
              <a:t>@</a:t>
            </a:r>
            <a:r>
              <a:rPr lang="en-US" sz="2000" dirty="0" err="1">
                <a:hlinkClick r:id="rId3"/>
              </a:rPr>
              <a:t>brussellz</a:t>
            </a:r>
            <a:br>
              <a:rPr lang="en-US" dirty="0">
                <a:solidFill>
                  <a:srgbClr val="0070C0"/>
                </a:solidFill>
              </a:rPr>
            </a:br>
            <a:r>
              <a:rPr lang="en-US" sz="2000" dirty="0"/>
              <a:t>GitHub:</a:t>
            </a:r>
            <a:r>
              <a:rPr lang="en-US" dirty="0"/>
              <a:t> </a:t>
            </a:r>
            <a:r>
              <a:rPr lang="en-US" sz="2000" dirty="0">
                <a:hlinkClick r:id="rId4"/>
              </a:rPr>
              <a:t>www.</a:t>
            </a:r>
            <a:r>
              <a:rPr lang="en-US" sz="2000" dirty="0">
                <a:solidFill>
                  <a:srgbClr val="0070C0"/>
                </a:solidFill>
                <a:hlinkClick r:id="rId4"/>
              </a:rPr>
              <a:t>github.com/brussellz/WCFMemoryLeak</a:t>
            </a:r>
            <a:endParaRPr lang="en-US" sz="2000" dirty="0">
              <a:solidFill>
                <a:srgbClr val="0070C0"/>
              </a:solidFill>
            </a:endParaRPr>
          </a:p>
          <a:p>
            <a:endParaRPr lang="en-US" sz="2200" dirty="0">
              <a:solidFill>
                <a:srgbClr val="0070C0"/>
              </a:solidFill>
            </a:endParaRPr>
          </a:p>
        </p:txBody>
      </p:sp>
      <p:pic>
        <p:nvPicPr>
          <p:cNvPr id="5" name="Picture Placeholder 4" descr="City street with motion blur" title="Sample Picture"/>
          <p:cNvPicPr>
            <a:picLocks noGrp="1" noChangeAspect="1"/>
          </p:cNvPicPr>
          <p:nvPr>
            <p:ph type="pic" sz="quarter" idx="10"/>
          </p:nvPr>
        </p:nvPicPr>
        <p:blipFill>
          <a:blip r:embed="rId5" cstate="print">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79306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Systems Overview</a:t>
            </a:r>
          </a:p>
        </p:txBody>
      </p:sp>
      <p:sp>
        <p:nvSpPr>
          <p:cNvPr id="3" name="TextBox 2"/>
          <p:cNvSpPr txBox="1"/>
          <p:nvPr/>
        </p:nvSpPr>
        <p:spPr>
          <a:xfrm>
            <a:off x="593463" y="2312894"/>
            <a:ext cx="11005074" cy="954107"/>
          </a:xfrm>
          <a:prstGeom prst="rect">
            <a:avLst/>
          </a:prstGeom>
          <a:noFill/>
        </p:spPr>
        <p:txBody>
          <a:bodyPr wrap="square" rtlCol="0">
            <a:spAutoFit/>
          </a:bodyPr>
          <a:lstStyle/>
          <a:p>
            <a:pPr marL="285750" indent="-285750">
              <a:buFont typeface="Arial" panose="020B0604020202020204" pitchFamily="34" charset="0"/>
              <a:buChar char="•"/>
            </a:pPr>
            <a:r>
              <a:rPr lang="en-US" sz="2800" b="1" dirty="0"/>
              <a:t>What is the difference between Debug and Release modes?</a:t>
            </a:r>
          </a:p>
          <a:p>
            <a:endParaRPr lang="en-US" sz="2800" b="1" dirty="0"/>
          </a:p>
        </p:txBody>
      </p:sp>
      <p:sp>
        <p:nvSpPr>
          <p:cNvPr id="4" name="TextBox 3"/>
          <p:cNvSpPr txBox="1"/>
          <p:nvPr/>
        </p:nvSpPr>
        <p:spPr>
          <a:xfrm>
            <a:off x="593463" y="3518567"/>
            <a:ext cx="11498132" cy="954107"/>
          </a:xfrm>
          <a:prstGeom prst="rect">
            <a:avLst/>
          </a:prstGeom>
          <a:noFill/>
        </p:spPr>
        <p:txBody>
          <a:bodyPr wrap="square" rtlCol="0">
            <a:spAutoFit/>
          </a:bodyPr>
          <a:lstStyle/>
          <a:p>
            <a:pPr marL="285750" indent="-285750">
              <a:buFont typeface="Arial" panose="020B0604020202020204" pitchFamily="34" charset="0"/>
              <a:buChar char="•"/>
            </a:pPr>
            <a:r>
              <a:rPr lang="en-US" sz="2800" b="1" dirty="0"/>
              <a:t>Why is the memory footprint and performance different between the two?</a:t>
            </a:r>
          </a:p>
        </p:txBody>
      </p:sp>
      <p:sp>
        <p:nvSpPr>
          <p:cNvPr id="6" name="TextBox 5"/>
          <p:cNvSpPr txBox="1"/>
          <p:nvPr/>
        </p:nvSpPr>
        <p:spPr>
          <a:xfrm>
            <a:off x="593464" y="5077610"/>
            <a:ext cx="11062644" cy="954107"/>
          </a:xfrm>
          <a:prstGeom prst="rect">
            <a:avLst/>
          </a:prstGeom>
          <a:noFill/>
        </p:spPr>
        <p:txBody>
          <a:bodyPr wrap="square" rtlCol="0">
            <a:spAutoFit/>
          </a:bodyPr>
          <a:lstStyle/>
          <a:p>
            <a:pPr marL="285750" indent="-285750">
              <a:buFont typeface="Arial" panose="020B0604020202020204" pitchFamily="34" charset="0"/>
              <a:buChar char="•"/>
            </a:pPr>
            <a:r>
              <a:rPr lang="en-US" sz="2800" b="1" dirty="0"/>
              <a:t>What is this Garbage Collector I keep hearing about in .NET and how does it work?</a:t>
            </a:r>
          </a:p>
        </p:txBody>
      </p:sp>
    </p:spTree>
    <p:extLst>
      <p:ext uri="{BB962C8B-B14F-4D97-AF65-F5344CB8AC3E}">
        <p14:creationId xmlns:p14="http://schemas.microsoft.com/office/powerpoint/2010/main" val="10638936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 common memory mistakes we make?</a:t>
            </a:r>
          </a:p>
        </p:txBody>
      </p:sp>
      <p:sp>
        <p:nvSpPr>
          <p:cNvPr id="3" name="TextBox 2"/>
          <p:cNvSpPr txBox="1"/>
          <p:nvPr/>
        </p:nvSpPr>
        <p:spPr>
          <a:xfrm>
            <a:off x="593463" y="2312894"/>
            <a:ext cx="11005074" cy="954107"/>
          </a:xfrm>
          <a:prstGeom prst="rect">
            <a:avLst/>
          </a:prstGeom>
          <a:noFill/>
        </p:spPr>
        <p:txBody>
          <a:bodyPr wrap="square" rtlCol="0">
            <a:spAutoFit/>
          </a:bodyPr>
          <a:lstStyle/>
          <a:p>
            <a:pPr marL="285750" indent="-285750">
              <a:buFont typeface="Arial" panose="020B0604020202020204" pitchFamily="34" charset="0"/>
              <a:buChar char="•"/>
            </a:pPr>
            <a:r>
              <a:rPr lang="en-US" sz="2800" b="1" dirty="0"/>
              <a:t>Not properly closing our connections.</a:t>
            </a:r>
          </a:p>
          <a:p>
            <a:endParaRPr lang="en-US" sz="2800" b="1" dirty="0"/>
          </a:p>
        </p:txBody>
      </p:sp>
      <p:sp>
        <p:nvSpPr>
          <p:cNvPr id="4" name="TextBox 3"/>
          <p:cNvSpPr txBox="1"/>
          <p:nvPr/>
        </p:nvSpPr>
        <p:spPr>
          <a:xfrm>
            <a:off x="593463" y="3583115"/>
            <a:ext cx="11498132" cy="523220"/>
          </a:xfrm>
          <a:prstGeom prst="rect">
            <a:avLst/>
          </a:prstGeom>
          <a:noFill/>
        </p:spPr>
        <p:txBody>
          <a:bodyPr wrap="square" rtlCol="0">
            <a:spAutoFit/>
          </a:bodyPr>
          <a:lstStyle/>
          <a:p>
            <a:pPr marL="285750" indent="-285750">
              <a:buFont typeface="Arial" panose="020B0604020202020204" pitchFamily="34" charset="0"/>
              <a:buChar char="•"/>
            </a:pPr>
            <a:r>
              <a:rPr lang="en-US" sz="2800" b="1" dirty="0"/>
              <a:t>Holding references to managed objects.</a:t>
            </a:r>
          </a:p>
        </p:txBody>
      </p:sp>
      <p:sp>
        <p:nvSpPr>
          <p:cNvPr id="6" name="TextBox 5"/>
          <p:cNvSpPr txBox="1"/>
          <p:nvPr/>
        </p:nvSpPr>
        <p:spPr>
          <a:xfrm>
            <a:off x="593464" y="4917190"/>
            <a:ext cx="11062644" cy="523220"/>
          </a:xfrm>
          <a:prstGeom prst="rect">
            <a:avLst/>
          </a:prstGeom>
          <a:noFill/>
        </p:spPr>
        <p:txBody>
          <a:bodyPr wrap="square" rtlCol="0">
            <a:spAutoFit/>
          </a:bodyPr>
          <a:lstStyle/>
          <a:p>
            <a:pPr marL="285750" indent="-285750">
              <a:buFont typeface="Arial" panose="020B0604020202020204" pitchFamily="34" charset="0"/>
              <a:buChar char="•"/>
            </a:pPr>
            <a:r>
              <a:rPr lang="en-US" sz="2800" b="1" dirty="0"/>
              <a:t>Failing to release unmanaged resources.</a:t>
            </a:r>
          </a:p>
        </p:txBody>
      </p:sp>
    </p:spTree>
    <p:extLst>
      <p:ext uri="{BB962C8B-B14F-4D97-AF65-F5344CB8AC3E}">
        <p14:creationId xmlns:p14="http://schemas.microsoft.com/office/powerpoint/2010/main" val="6445836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 Performance and Diagnostic Tools in Visual Studio 2015?</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61786" y="1592124"/>
            <a:ext cx="4101018" cy="5265876"/>
          </a:xfrm>
        </p:spPr>
      </p:pic>
    </p:spTree>
    <p:extLst>
      <p:ext uri="{BB962C8B-B14F-4D97-AF65-F5344CB8AC3E}">
        <p14:creationId xmlns:p14="http://schemas.microsoft.com/office/powerpoint/2010/main" val="363987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 Performance and Diagnostic Tools in Visual Studio 2015?</a:t>
            </a:r>
          </a:p>
        </p:txBody>
      </p:sp>
      <p:sp>
        <p:nvSpPr>
          <p:cNvPr id="3" name="Content Placeholder 2"/>
          <p:cNvSpPr>
            <a:spLocks noGrp="1"/>
          </p:cNvSpPr>
          <p:nvPr>
            <p:ph idx="1"/>
          </p:nvPr>
        </p:nvSpPr>
        <p:spPr>
          <a:xfrm>
            <a:off x="408791" y="1828800"/>
            <a:ext cx="10487809" cy="4343400"/>
          </a:xfrm>
        </p:spPr>
        <p:txBody>
          <a:bodyPr/>
          <a:lstStyle/>
          <a:p>
            <a:r>
              <a:rPr lang="en-US" b="1" dirty="0"/>
              <a:t>Break Events with </a:t>
            </a:r>
            <a:r>
              <a:rPr lang="en-US" b="1" dirty="0" err="1"/>
              <a:t>PerfTips</a:t>
            </a:r>
            <a:endParaRPr lang="en-US" b="1" dirty="0"/>
          </a:p>
          <a:p>
            <a:endParaRPr lang="en-US" dirty="0"/>
          </a:p>
          <a:p>
            <a:endParaRPr lang="en-US" dirty="0"/>
          </a:p>
          <a:p>
            <a:endParaRPr lang="en-US" dirty="0"/>
          </a:p>
          <a:p>
            <a:r>
              <a:rPr lang="en-US" b="1" dirty="0"/>
              <a:t>CPU and Memory Analysis</a:t>
            </a:r>
          </a:p>
        </p:txBody>
      </p:sp>
      <p:pic>
        <p:nvPicPr>
          <p:cNvPr id="1026" name="Picture 2" descr="Break Events and PerfTi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579" y="2217067"/>
            <a:ext cx="6446554" cy="14768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_DiagToolsWindowAndGraph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2867" y="4082180"/>
            <a:ext cx="4201444" cy="2626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918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childTnLst>
                                </p:cTn>
                              </p:par>
                              <p:par>
                                <p:cTn id="14" presetID="10" presetClass="entr" presetSubtype="0" fill="hold" nodeType="withEffect">
                                  <p:stCondLst>
                                    <p:cond delay="0"/>
                                  </p:stCondLst>
                                  <p:childTnLst>
                                    <p:set>
                                      <p:cBhvr>
                                        <p:cTn id="15" dur="1" fill="hold">
                                          <p:stCondLst>
                                            <p:cond delay="0"/>
                                          </p:stCondLst>
                                        </p:cTn>
                                        <p:tgtEl>
                                          <p:spTgt spid="1028"/>
                                        </p:tgtEl>
                                        <p:attrNameLst>
                                          <p:attrName>style.visibility</p:attrName>
                                        </p:attrNameLst>
                                      </p:cBhvr>
                                      <p:to>
                                        <p:strVal val="visible"/>
                                      </p:to>
                                    </p:set>
                                    <p:animEffect transition="in" filter="fade">
                                      <p:cBhvr>
                                        <p:cTn id="16"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 Performance and Diagnostic Tools in Visual Studio 2015?</a:t>
            </a:r>
          </a:p>
        </p:txBody>
      </p:sp>
      <p:sp>
        <p:nvSpPr>
          <p:cNvPr id="3" name="Content Placeholder 2"/>
          <p:cNvSpPr>
            <a:spLocks noGrp="1"/>
          </p:cNvSpPr>
          <p:nvPr>
            <p:ph idx="1"/>
          </p:nvPr>
        </p:nvSpPr>
        <p:spPr>
          <a:xfrm>
            <a:off x="408791" y="1828800"/>
            <a:ext cx="10487809" cy="4343400"/>
          </a:xfrm>
        </p:spPr>
        <p:txBody>
          <a:bodyPr/>
          <a:lstStyle/>
          <a:p>
            <a:r>
              <a:rPr lang="en-US" b="1" dirty="0"/>
              <a:t>IntelliTrace Performance Insights</a:t>
            </a:r>
            <a:endParaRPr lang="en-US" dirty="0"/>
          </a:p>
          <a:p>
            <a:endParaRPr lang="en-US" dirty="0"/>
          </a:p>
          <a:p>
            <a:pPr marL="0" indent="0">
              <a:buNone/>
            </a:pPr>
            <a:endParaRPr lang="en-US" dirty="0"/>
          </a:p>
          <a:p>
            <a:endParaRPr lang="en-US" dirty="0"/>
          </a:p>
          <a:p>
            <a:r>
              <a:rPr lang="en-US" b="1" dirty="0"/>
              <a:t>Memory &amp; CPU Usage</a:t>
            </a:r>
          </a:p>
        </p:txBody>
      </p:sp>
      <p:pic>
        <p:nvPicPr>
          <p:cNvPr id="4" name="Picture 3"/>
          <p:cNvPicPr>
            <a:picLocks noChangeAspect="1"/>
          </p:cNvPicPr>
          <p:nvPr/>
        </p:nvPicPr>
        <p:blipFill>
          <a:blip r:embed="rId3"/>
          <a:stretch>
            <a:fillRect/>
          </a:stretch>
        </p:blipFill>
        <p:spPr>
          <a:xfrm>
            <a:off x="6760997" y="1828800"/>
            <a:ext cx="4211804" cy="2081775"/>
          </a:xfrm>
          <a:prstGeom prst="rect">
            <a:avLst/>
          </a:prstGeom>
        </p:spPr>
      </p:pic>
      <p:pic>
        <p:nvPicPr>
          <p:cNvPr id="6" name="Picture 5"/>
          <p:cNvPicPr>
            <a:picLocks noChangeAspect="1"/>
          </p:cNvPicPr>
          <p:nvPr/>
        </p:nvPicPr>
        <p:blipFill>
          <a:blip r:embed="rId4"/>
          <a:stretch>
            <a:fillRect/>
          </a:stretch>
        </p:blipFill>
        <p:spPr>
          <a:xfrm>
            <a:off x="6760997" y="4373724"/>
            <a:ext cx="4211804" cy="2344306"/>
          </a:xfrm>
          <a:prstGeom prst="rect">
            <a:avLst/>
          </a:prstGeom>
        </p:spPr>
      </p:pic>
    </p:spTree>
    <p:extLst>
      <p:ext uri="{BB962C8B-B14F-4D97-AF65-F5344CB8AC3E}">
        <p14:creationId xmlns:p14="http://schemas.microsoft.com/office/powerpoint/2010/main" val="660554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ctr">
            <a:normAutofit/>
          </a:bodyPr>
          <a:lstStyle/>
          <a:p>
            <a:pPr algn="ctr"/>
            <a:r>
              <a:rPr lang="en-US" sz="5400" b="1" dirty="0"/>
              <a:t>DEMO TIME</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56897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1 – Memory Usage Before &amp; After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845" y="1538344"/>
            <a:ext cx="10284311" cy="5319656"/>
          </a:xfrm>
          <a:prstGeom prst="rect">
            <a:avLst/>
          </a:prstGeom>
        </p:spPr>
      </p:pic>
      <p:sp>
        <p:nvSpPr>
          <p:cNvPr id="3" name="Rectangle 2"/>
          <p:cNvSpPr/>
          <p:nvPr/>
        </p:nvSpPr>
        <p:spPr>
          <a:xfrm>
            <a:off x="6680499" y="1538344"/>
            <a:ext cx="4550485" cy="5319656"/>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2915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theme1.xml><?xml version="1.0" encoding="utf-8"?>
<a:theme xmlns:a="http://schemas.openxmlformats.org/drawingml/2006/main" name="Sales Direction 16X9">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esDirection_16x9.potx" id="{FE35DD5A-B687-4161-B4D9-35484B75A379}" vid="{5DB76398-B2EF-4269-B3B2-C0E4C29F3554}"/>
    </a:ext>
  </a:extLst>
</a:theme>
</file>

<file path=ppt/theme/theme2.xml><?xml version="1.0" encoding="utf-8"?>
<a:theme xmlns:a="http://schemas.openxmlformats.org/drawingml/2006/main" name="Office Theme">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567D146-4D1C-466E-9A63-FAD8863F0C0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direction presentation (widescreen)</Template>
  <TotalTime>0</TotalTime>
  <Words>1135</Words>
  <Application>Microsoft Office PowerPoint</Application>
  <PresentationFormat>Widescreen</PresentationFormat>
  <Paragraphs>90</Paragraphs>
  <Slides>22</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Book Antiqua</vt:lpstr>
      <vt:lpstr>Sales Direction 16X9</vt:lpstr>
      <vt:lpstr>Performance Tooling in Visual Studio 2015</vt:lpstr>
      <vt:lpstr>About Me</vt:lpstr>
      <vt:lpstr>Memory Systems Overview</vt:lpstr>
      <vt:lpstr>What are the common memory mistakes we make?</vt:lpstr>
      <vt:lpstr>What are the Performance and Diagnostic Tools in Visual Studio 2015?</vt:lpstr>
      <vt:lpstr>What are the Performance and Diagnostic Tools in Visual Studio 2015?</vt:lpstr>
      <vt:lpstr>What are the Performance and Diagnostic Tools in Visual Studio 2015?</vt:lpstr>
      <vt:lpstr>DEMO TIME</vt:lpstr>
      <vt:lpstr>Case Study 1 – Memory Usage Before &amp; After</vt:lpstr>
      <vt:lpstr>Case Study 2 – Probing For Issues</vt:lpstr>
      <vt:lpstr>Case Study 2 – Probing For Issues</vt:lpstr>
      <vt:lpstr>Case Study 2 – Probing For Issues</vt:lpstr>
      <vt:lpstr>Case Study 2 – Probing For Issues</vt:lpstr>
      <vt:lpstr>Case Study 2 – Probing For Issues</vt:lpstr>
      <vt:lpstr>Case Study 2 – Probing For Issues</vt:lpstr>
      <vt:lpstr>Case Study 2 – Probing For Issues</vt:lpstr>
      <vt:lpstr>Case Study 2 – After The Fixes</vt:lpstr>
      <vt:lpstr>Case Study 2 – After The Fixes</vt:lpstr>
      <vt:lpstr>Case Study 2 – After The Fixes</vt:lpstr>
      <vt:lpstr>PowerPoint Presentation</vt:lpstr>
      <vt:lpstr>PowerPoint Presentation</vt:lpstr>
      <vt:lpstr>Performance Tooling in Visual Studio 2015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2016-07-05T14:44:25Z</dcterms:created>
  <dcterms:modified xsi:type="dcterms:W3CDTF">2016-07-20T13:35:44Z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TC034313749991</vt:lpwstr>
  </property>
</Properties>
</file>